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2" r:id="rId1"/>
  </p:sldMasterIdLst>
  <p:notesMasterIdLst>
    <p:notesMasterId r:id="rId30"/>
  </p:notesMasterIdLst>
  <p:handoutMasterIdLst>
    <p:handoutMasterId r:id="rId31"/>
  </p:handoutMasterIdLst>
  <p:sldIdLst>
    <p:sldId id="277" r:id="rId2"/>
    <p:sldId id="379" r:id="rId3"/>
    <p:sldId id="383" r:id="rId4"/>
    <p:sldId id="397" r:id="rId5"/>
    <p:sldId id="385" r:id="rId6"/>
    <p:sldId id="388" r:id="rId7"/>
    <p:sldId id="393" r:id="rId8"/>
    <p:sldId id="361" r:id="rId9"/>
    <p:sldId id="405" r:id="rId10"/>
    <p:sldId id="407" r:id="rId11"/>
    <p:sldId id="406" r:id="rId12"/>
    <p:sldId id="410" r:id="rId13"/>
    <p:sldId id="411" r:id="rId14"/>
    <p:sldId id="419" r:id="rId15"/>
    <p:sldId id="416" r:id="rId16"/>
    <p:sldId id="417" r:id="rId17"/>
    <p:sldId id="420" r:id="rId18"/>
    <p:sldId id="421" r:id="rId19"/>
    <p:sldId id="409" r:id="rId20"/>
    <p:sldId id="422" r:id="rId21"/>
    <p:sldId id="400" r:id="rId22"/>
    <p:sldId id="401" r:id="rId23"/>
    <p:sldId id="360" r:id="rId24"/>
    <p:sldId id="418" r:id="rId25"/>
    <p:sldId id="412" r:id="rId26"/>
    <p:sldId id="413" r:id="rId27"/>
    <p:sldId id="414" r:id="rId28"/>
    <p:sldId id="415" r:id="rId29"/>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79">
          <p15:clr>
            <a:srgbClr val="A4A3A4"/>
          </p15:clr>
        </p15:guide>
        <p15:guide id="2" pos="56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1336"/>
    <a:srgbClr val="1A1325"/>
    <a:srgbClr val="F5F5F5"/>
    <a:srgbClr val="3B3734"/>
    <a:srgbClr val="F38A00"/>
    <a:srgbClr val="D1B400"/>
    <a:srgbClr val="ACA39A"/>
    <a:srgbClr val="8F001A"/>
    <a:srgbClr val="049ADB"/>
    <a:srgbClr val="1BA2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59"/>
    <p:restoredTop sz="95952" autoAdjust="0"/>
  </p:normalViewPr>
  <p:slideViewPr>
    <p:cSldViewPr snapToGrid="0">
      <p:cViewPr>
        <p:scale>
          <a:sx n="142" d="100"/>
          <a:sy n="142" d="100"/>
        </p:scale>
        <p:origin x="1136" y="288"/>
      </p:cViewPr>
      <p:guideLst>
        <p:guide orient="horz" pos="179"/>
        <p:guide pos="56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abdomen.med.uottawa.ca\Research\Manisha%20Kulkarni%20Laboratory\Lyme%20disease%20project\2020_Lyme_Round_1\UPTick\Tick%20sampling\Neighbourhoods%201-4%20-%20Summary%20for%206%20mont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Volumes\research\Manisha%20Kulkarni%20Laboratory\Lyme%20disease%20project\2020_Lyme_Round_1\UPTick\Tick%20sampling\Neighbourhoods%201-4%20-%20Summary%20for%206%20months_M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Volumes\research\Manisha%20Kulkarni%20Laboratory\Lyme%20disease%20project\2020_Lyme_Round_1\UPTick\Tick%20sampling\Neighbourhoods%201-4%20-%20Summary%20for%206%20months_MK.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Lyme disease incidence by year, 2011-2017, Ottawa*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dLbls>
          <c:showLegendKey val="0"/>
          <c:showVal val="0"/>
          <c:showCatName val="0"/>
          <c:showSerName val="0"/>
          <c:showPercent val="0"/>
          <c:showBubbleSize val="0"/>
        </c:dLbls>
        <c:marker val="1"/>
        <c:smooth val="0"/>
        <c:axId val="129329408"/>
        <c:axId val="129331200"/>
      </c:lineChart>
      <c:catAx>
        <c:axId val="12932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331200"/>
        <c:crosses val="autoZero"/>
        <c:auto val="1"/>
        <c:lblAlgn val="ctr"/>
        <c:lblOffset val="100"/>
        <c:noMultiLvlLbl val="0"/>
      </c:catAx>
      <c:valAx>
        <c:axId val="129331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3294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r"/>
      <c:layout>
        <c:manualLayout>
          <c:xMode val="edge"/>
          <c:yMode val="edge"/>
          <c:x val="0.79915136334844072"/>
          <c:y val="0.29288535307520575"/>
          <c:w val="0.19476693618895508"/>
          <c:h val="0.1095120008216695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dk1"/>
                </a:solidFill>
                <a:latin typeface="Arial" panose="020B0604020202020204" pitchFamily="34" charset="0"/>
                <a:ea typeface="+mn-ea"/>
                <a:cs typeface="Arial" panose="020B0604020202020204" pitchFamily="34" charset="0"/>
              </a:defRPr>
            </a:pPr>
            <a:r>
              <a:rPr lang="en-US" sz="1200" dirty="0">
                <a:latin typeface="Arial" panose="020B0604020202020204" pitchFamily="34" charset="0"/>
                <a:cs typeface="Arial" panose="020B0604020202020204" pitchFamily="34" charset="0"/>
              </a:rPr>
              <a:t>Lyme disease incidence by year, 2011-2019, Ottawa*</a:t>
            </a:r>
          </a:p>
        </c:rich>
      </c:tx>
      <c:layout>
        <c:manualLayout>
          <c:xMode val="edge"/>
          <c:yMode val="edge"/>
          <c:x val="0.24668280052334643"/>
          <c:y val="2.395177959836448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dk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9190041418303009"/>
          <c:y val="0.15814595660749506"/>
          <c:w val="0.64768089097629022"/>
          <c:h val="0.66212427588563261"/>
        </c:manualLayout>
      </c:layout>
      <c:barChart>
        <c:barDir val="col"/>
        <c:grouping val="clustered"/>
        <c:varyColors val="0"/>
        <c:ser>
          <c:idx val="1"/>
          <c:order val="1"/>
          <c:tx>
            <c:strRef>
              <c:f>'[Chart in Microsoft PowerPoint]Sheet5'!$B$45</c:f>
              <c:strCache>
                <c:ptCount val="1"/>
                <c:pt idx="0">
                  <c:v>Cases</c:v>
                </c:pt>
              </c:strCache>
            </c:strRef>
          </c:tx>
          <c:spPr>
            <a:solidFill>
              <a:schemeClr val="accent2"/>
            </a:solidFill>
            <a:ln>
              <a:noFill/>
            </a:ln>
            <a:effectLst/>
          </c:spPr>
          <c:invertIfNegative val="0"/>
          <c:cat>
            <c:strRef>
              <c:f>'[Chart in Microsoft PowerPoint]Sheet5'!$A$46:$A$54</c:f>
              <c:strCache>
                <c:ptCount val="9"/>
                <c:pt idx="0">
                  <c:v>2011</c:v>
                </c:pt>
                <c:pt idx="1">
                  <c:v>2012</c:v>
                </c:pt>
                <c:pt idx="2">
                  <c:v>2013</c:v>
                </c:pt>
                <c:pt idx="3">
                  <c:v>2014</c:v>
                </c:pt>
                <c:pt idx="4">
                  <c:v>2015</c:v>
                </c:pt>
                <c:pt idx="5">
                  <c:v>2016</c:v>
                </c:pt>
                <c:pt idx="6">
                  <c:v>2017</c:v>
                </c:pt>
                <c:pt idx="7">
                  <c:v>2018</c:v>
                </c:pt>
                <c:pt idx="8">
                  <c:v>2019**</c:v>
                </c:pt>
              </c:strCache>
            </c:strRef>
          </c:cat>
          <c:val>
            <c:numRef>
              <c:f>'[Chart in Microsoft PowerPoint]Sheet5'!$B$46:$B$54</c:f>
              <c:numCache>
                <c:formatCode>General</c:formatCode>
                <c:ptCount val="9"/>
                <c:pt idx="0">
                  <c:v>1</c:v>
                </c:pt>
                <c:pt idx="1">
                  <c:v>1</c:v>
                </c:pt>
                <c:pt idx="2">
                  <c:v>35</c:v>
                </c:pt>
                <c:pt idx="3">
                  <c:v>22</c:v>
                </c:pt>
                <c:pt idx="4">
                  <c:v>71</c:v>
                </c:pt>
                <c:pt idx="5">
                  <c:v>74</c:v>
                </c:pt>
                <c:pt idx="6">
                  <c:v>180</c:v>
                </c:pt>
                <c:pt idx="7">
                  <c:v>91</c:v>
                </c:pt>
                <c:pt idx="8">
                  <c:v>119</c:v>
                </c:pt>
              </c:numCache>
            </c:numRef>
          </c:val>
          <c:extLst>
            <c:ext xmlns:c16="http://schemas.microsoft.com/office/drawing/2014/chart" uri="{C3380CC4-5D6E-409C-BE32-E72D297353CC}">
              <c16:uniqueId val="{00000000-7FE3-41C2-882D-8CE55B13530C}"/>
            </c:ext>
          </c:extLst>
        </c:ser>
        <c:dLbls>
          <c:showLegendKey val="0"/>
          <c:showVal val="0"/>
          <c:showCatName val="0"/>
          <c:showSerName val="0"/>
          <c:showPercent val="0"/>
          <c:showBubbleSize val="0"/>
        </c:dLbls>
        <c:gapWidth val="150"/>
        <c:axId val="217894880"/>
        <c:axId val="217895440"/>
        <c:extLst>
          <c:ext xmlns:c15="http://schemas.microsoft.com/office/drawing/2012/chart" uri="{02D57815-91ED-43cb-92C2-25804820EDAC}">
            <c15:filteredBarSeries>
              <c15:ser>
                <c:idx val="0"/>
                <c:order val="0"/>
                <c:tx>
                  <c:strRef>
                    <c:extLst>
                      <c:ext uri="{02D57815-91ED-43cb-92C2-25804820EDAC}">
                        <c15:formulaRef>
                          <c15:sqref>'[Chart in Microsoft PowerPoint]Sheet5'!$A$45</c15:sqref>
                        </c15:formulaRef>
                      </c:ext>
                    </c:extLst>
                    <c:strCache>
                      <c:ptCount val="1"/>
                      <c:pt idx="0">
                        <c:v>Year</c:v>
                      </c:pt>
                    </c:strCache>
                  </c:strRef>
                </c:tx>
                <c:spPr>
                  <a:solidFill>
                    <a:schemeClr val="accent1"/>
                  </a:solidFill>
                  <a:ln>
                    <a:noFill/>
                  </a:ln>
                  <a:effectLst/>
                </c:spPr>
                <c:invertIfNegative val="0"/>
                <c:cat>
                  <c:strRef>
                    <c:extLst>
                      <c:ext uri="{02D57815-91ED-43cb-92C2-25804820EDAC}">
                        <c15:formulaRef>
                          <c15:sqref>'[Chart in Microsoft PowerPoint]Sheet5'!$A$46:$A$54</c15:sqref>
                        </c15:formulaRef>
                      </c:ext>
                    </c:extLst>
                    <c:strCache>
                      <c:ptCount val="9"/>
                      <c:pt idx="0">
                        <c:v>2011</c:v>
                      </c:pt>
                      <c:pt idx="1">
                        <c:v>2012</c:v>
                      </c:pt>
                      <c:pt idx="2">
                        <c:v>2013</c:v>
                      </c:pt>
                      <c:pt idx="3">
                        <c:v>2014</c:v>
                      </c:pt>
                      <c:pt idx="4">
                        <c:v>2015</c:v>
                      </c:pt>
                      <c:pt idx="5">
                        <c:v>2016</c:v>
                      </c:pt>
                      <c:pt idx="6">
                        <c:v>2017</c:v>
                      </c:pt>
                      <c:pt idx="7">
                        <c:v>2018</c:v>
                      </c:pt>
                      <c:pt idx="8">
                        <c:v>2019**</c:v>
                      </c:pt>
                    </c:strCache>
                  </c:strRef>
                </c:cat>
                <c:val>
                  <c:numRef>
                    <c:extLst>
                      <c:ext uri="{02D57815-91ED-43cb-92C2-25804820EDAC}">
                        <c15:formulaRef>
                          <c15:sqref>'[Chart in Microsoft PowerPoint]Sheet5'!$A$46:$A$55</c15:sqref>
                        </c15:formulaRef>
                      </c:ext>
                    </c:extLst>
                    <c:numCache>
                      <c:formatCode>General</c:formatCode>
                      <c:ptCount val="10"/>
                      <c:pt idx="0">
                        <c:v>2011</c:v>
                      </c:pt>
                      <c:pt idx="1">
                        <c:v>2012</c:v>
                      </c:pt>
                      <c:pt idx="2">
                        <c:v>2013</c:v>
                      </c:pt>
                      <c:pt idx="3">
                        <c:v>2014</c:v>
                      </c:pt>
                      <c:pt idx="4">
                        <c:v>2015</c:v>
                      </c:pt>
                      <c:pt idx="5">
                        <c:v>2016</c:v>
                      </c:pt>
                      <c:pt idx="6">
                        <c:v>2017</c:v>
                      </c:pt>
                      <c:pt idx="7">
                        <c:v>2018</c:v>
                      </c:pt>
                      <c:pt idx="8">
                        <c:v>0</c:v>
                      </c:pt>
                    </c:numCache>
                  </c:numRef>
                </c:val>
                <c:extLst>
                  <c:ext xmlns:c16="http://schemas.microsoft.com/office/drawing/2014/chart" uri="{C3380CC4-5D6E-409C-BE32-E72D297353CC}">
                    <c16:uniqueId val="{00000002-7FE3-41C2-882D-8CE55B13530C}"/>
                  </c:ext>
                </c:extLst>
              </c15:ser>
            </c15:filteredBarSeries>
          </c:ext>
        </c:extLst>
      </c:barChart>
      <c:lineChart>
        <c:grouping val="standard"/>
        <c:varyColors val="0"/>
        <c:ser>
          <c:idx val="2"/>
          <c:order val="2"/>
          <c:tx>
            <c:strRef>
              <c:f>'[Chart in Microsoft PowerPoint]Sheet5'!$C$45</c:f>
              <c:strCache>
                <c:ptCount val="1"/>
                <c:pt idx="0">
                  <c:v>Incidence rate per 100,000</c:v>
                </c:pt>
              </c:strCache>
            </c:strRef>
          </c:tx>
          <c:spPr>
            <a:ln w="28575" cap="rnd">
              <a:solidFill>
                <a:srgbClr val="FFC000"/>
              </a:solidFill>
              <a:round/>
            </a:ln>
            <a:effectLst/>
          </c:spPr>
          <c:marker>
            <c:symbol val="none"/>
          </c:marker>
          <c:val>
            <c:numRef>
              <c:f>'[Chart in Microsoft PowerPoint]Sheet5'!$C$46:$C$54</c:f>
              <c:numCache>
                <c:formatCode>0.00</c:formatCode>
                <c:ptCount val="9"/>
                <c:pt idx="0">
                  <c:v>0.11120922235839174</c:v>
                </c:pt>
                <c:pt idx="1">
                  <c:v>0.11120922235839174</c:v>
                </c:pt>
                <c:pt idx="2">
                  <c:v>3.8923227825437103</c:v>
                </c:pt>
                <c:pt idx="3">
                  <c:v>2.4466028918846181</c:v>
                </c:pt>
                <c:pt idx="4">
                  <c:v>7.8958547874458134</c:v>
                </c:pt>
                <c:pt idx="5">
                  <c:v>6.4501348967867198</c:v>
                </c:pt>
                <c:pt idx="6">
                  <c:v>20.017660024510512</c:v>
                </c:pt>
                <c:pt idx="7">
                  <c:v>9.1</c:v>
                </c:pt>
                <c:pt idx="8">
                  <c:v>15.3</c:v>
                </c:pt>
              </c:numCache>
            </c:numRef>
          </c:val>
          <c:smooth val="0"/>
          <c:extLst>
            <c:ext xmlns:c16="http://schemas.microsoft.com/office/drawing/2014/chart" uri="{C3380CC4-5D6E-409C-BE32-E72D297353CC}">
              <c16:uniqueId val="{00000001-7FE3-41C2-882D-8CE55B13530C}"/>
            </c:ext>
          </c:extLst>
        </c:ser>
        <c:dLbls>
          <c:showLegendKey val="0"/>
          <c:showVal val="0"/>
          <c:showCatName val="0"/>
          <c:showSerName val="0"/>
          <c:showPercent val="0"/>
          <c:showBubbleSize val="0"/>
        </c:dLbls>
        <c:marker val="1"/>
        <c:smooth val="0"/>
        <c:axId val="217896560"/>
        <c:axId val="217896000"/>
      </c:lineChart>
      <c:catAx>
        <c:axId val="21789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17895440"/>
        <c:crosses val="autoZero"/>
        <c:auto val="1"/>
        <c:lblAlgn val="ctr"/>
        <c:lblOffset val="100"/>
        <c:noMultiLvlLbl val="0"/>
      </c:catAx>
      <c:valAx>
        <c:axId val="217895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 LD Cases</a:t>
                </a:r>
              </a:p>
            </c:rich>
          </c:tx>
          <c:layout>
            <c:manualLayout>
              <c:xMode val="edge"/>
              <c:yMode val="edge"/>
              <c:x val="0.17826355721928203"/>
              <c:y val="0.33625929894857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17894880"/>
        <c:crosses val="autoZero"/>
        <c:crossBetween val="between"/>
      </c:valAx>
      <c:valAx>
        <c:axId val="21789600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17896560"/>
        <c:crosses val="max"/>
        <c:crossBetween val="between"/>
      </c:valAx>
      <c:catAx>
        <c:axId val="217896560"/>
        <c:scaling>
          <c:orientation val="minMax"/>
        </c:scaling>
        <c:delete val="1"/>
        <c:axPos val="b"/>
        <c:majorTickMark val="none"/>
        <c:minorTickMark val="none"/>
        <c:tickLblPos val="nextTo"/>
        <c:crossAx val="21789600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en-US"/>
          </a:p>
        </c:txPr>
      </c:dTable>
      <c:spPr>
        <a:noFill/>
        <a:ln>
          <a:noFill/>
        </a:ln>
        <a:effectLst/>
      </c:spPr>
    </c:plotArea>
    <c:plotVisOnly val="1"/>
    <c:dispBlanksAs val="gap"/>
    <c:showDLblsOverMax val="0"/>
  </c:chart>
  <c:spPr>
    <a:solidFill>
      <a:srgbClr val="F6F5ED"/>
    </a:solidFill>
    <a:ln w="15875" cap="rnd" cmpd="sng" algn="ctr">
      <a:no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sz="1400" b="0" i="0" cap="none" spc="0" baseline="0" dirty="0">
                <a:effectLst/>
                <a:latin typeface="Arial" panose="020B0604020202020204" pitchFamily="34" charset="0"/>
                <a:cs typeface="Arial" panose="020B0604020202020204" pitchFamily="34" charset="0"/>
              </a:rPr>
              <a:t>Number of blacklegged ticks sampled per month*, May-Oct </a:t>
            </a:r>
            <a:r>
              <a:rPr lang="en-US" sz="1400" b="0" i="0" spc="0" baseline="0" dirty="0">
                <a:effectLst/>
                <a:latin typeface="Arial" panose="020B0604020202020204" pitchFamily="34" charset="0"/>
                <a:cs typeface="Arial" panose="020B0604020202020204" pitchFamily="34" charset="0"/>
              </a:rPr>
              <a:t>2020</a:t>
            </a:r>
            <a:endParaRPr lang="en-US" sz="1200" b="0" spc="0" dirty="0">
              <a:effectLst/>
              <a:latin typeface="Arial" panose="020B0604020202020204" pitchFamily="34" charset="0"/>
              <a:cs typeface="Arial" panose="020B0604020202020204" pitchFamily="34" charset="0"/>
            </a:endParaRPr>
          </a:p>
        </c:rich>
      </c:tx>
      <c:layout>
        <c:manualLayout>
          <c:xMode val="edge"/>
          <c:yMode val="edge"/>
          <c:x val="0.14064375550203725"/>
          <c:y val="1.0519143833845699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Sheet1!$A$203</c:f>
              <c:strCache>
                <c:ptCount val="1"/>
                <c:pt idx="0">
                  <c:v>Stonehaven</c:v>
                </c:pt>
              </c:strCache>
            </c:strRef>
          </c:tx>
          <c:spPr>
            <a:ln w="22225" cap="rnd">
              <a:solidFill>
                <a:schemeClr val="accent6"/>
              </a:solidFill>
              <a:round/>
            </a:ln>
            <a:effectLst/>
          </c:spPr>
          <c:marker>
            <c:symbol val="diamond"/>
            <c:size val="6"/>
            <c:spPr>
              <a:solidFill>
                <a:schemeClr val="accent1"/>
              </a:solidFill>
              <a:ln w="9525">
                <a:solidFill>
                  <a:schemeClr val="accent1"/>
                </a:solidFill>
                <a:round/>
              </a:ln>
              <a:effectLst/>
            </c:spPr>
          </c:marker>
          <c:cat>
            <c:strRef>
              <c:f>Sheet1!$B$202:$G$202</c:f>
              <c:strCache>
                <c:ptCount val="6"/>
                <c:pt idx="0">
                  <c:v>May</c:v>
                </c:pt>
                <c:pt idx="1">
                  <c:v>June</c:v>
                </c:pt>
                <c:pt idx="2">
                  <c:v>July</c:v>
                </c:pt>
                <c:pt idx="3">
                  <c:v>August</c:v>
                </c:pt>
                <c:pt idx="4">
                  <c:v>September</c:v>
                </c:pt>
                <c:pt idx="5">
                  <c:v>October</c:v>
                </c:pt>
              </c:strCache>
            </c:strRef>
          </c:cat>
          <c:val>
            <c:numRef>
              <c:f>Sheet1!$B$203:$G$203</c:f>
              <c:numCache>
                <c:formatCode>General</c:formatCode>
                <c:ptCount val="6"/>
                <c:pt idx="0">
                  <c:v>12</c:v>
                </c:pt>
                <c:pt idx="1">
                  <c:v>9</c:v>
                </c:pt>
                <c:pt idx="2">
                  <c:v>2</c:v>
                </c:pt>
                <c:pt idx="3">
                  <c:v>1</c:v>
                </c:pt>
                <c:pt idx="4">
                  <c:v>1</c:v>
                </c:pt>
                <c:pt idx="5">
                  <c:v>6</c:v>
                </c:pt>
              </c:numCache>
            </c:numRef>
          </c:val>
          <c:smooth val="0"/>
          <c:extLst>
            <c:ext xmlns:c16="http://schemas.microsoft.com/office/drawing/2014/chart" uri="{C3380CC4-5D6E-409C-BE32-E72D297353CC}">
              <c16:uniqueId val="{00000000-6DCB-4ABD-86E1-8F0D449BE7DA}"/>
            </c:ext>
          </c:extLst>
        </c:ser>
        <c:ser>
          <c:idx val="1"/>
          <c:order val="1"/>
          <c:tx>
            <c:strRef>
              <c:f>Sheet1!$A$204</c:f>
              <c:strCache>
                <c:ptCount val="1"/>
                <c:pt idx="0">
                  <c:v>Kanata North</c:v>
                </c:pt>
              </c:strCache>
            </c:strRef>
          </c:tx>
          <c:spPr>
            <a:ln w="22225" cap="rnd">
              <a:solidFill>
                <a:srgbClr val="FF0000"/>
              </a:solidFill>
              <a:round/>
            </a:ln>
            <a:effectLst/>
          </c:spPr>
          <c:marker>
            <c:symbol val="square"/>
            <c:size val="6"/>
            <c:spPr>
              <a:solidFill>
                <a:schemeClr val="accent2"/>
              </a:solidFill>
              <a:ln w="9525">
                <a:solidFill>
                  <a:schemeClr val="accent2"/>
                </a:solidFill>
                <a:round/>
              </a:ln>
              <a:effectLst/>
            </c:spPr>
          </c:marker>
          <c:cat>
            <c:strRef>
              <c:f>Sheet1!$B$202:$G$202</c:f>
              <c:strCache>
                <c:ptCount val="6"/>
                <c:pt idx="0">
                  <c:v>May</c:v>
                </c:pt>
                <c:pt idx="1">
                  <c:v>June</c:v>
                </c:pt>
                <c:pt idx="2">
                  <c:v>July</c:v>
                </c:pt>
                <c:pt idx="3">
                  <c:v>August</c:v>
                </c:pt>
                <c:pt idx="4">
                  <c:v>September</c:v>
                </c:pt>
                <c:pt idx="5">
                  <c:v>October</c:v>
                </c:pt>
              </c:strCache>
            </c:strRef>
          </c:cat>
          <c:val>
            <c:numRef>
              <c:f>Sheet1!$B$204:$G$204</c:f>
              <c:numCache>
                <c:formatCode>General</c:formatCode>
                <c:ptCount val="6"/>
                <c:pt idx="0">
                  <c:v>45</c:v>
                </c:pt>
                <c:pt idx="1">
                  <c:v>42</c:v>
                </c:pt>
                <c:pt idx="2">
                  <c:v>1</c:v>
                </c:pt>
                <c:pt idx="3">
                  <c:v>2</c:v>
                </c:pt>
                <c:pt idx="4">
                  <c:v>5</c:v>
                </c:pt>
                <c:pt idx="5">
                  <c:v>13</c:v>
                </c:pt>
              </c:numCache>
            </c:numRef>
          </c:val>
          <c:smooth val="0"/>
          <c:extLst>
            <c:ext xmlns:c16="http://schemas.microsoft.com/office/drawing/2014/chart" uri="{C3380CC4-5D6E-409C-BE32-E72D297353CC}">
              <c16:uniqueId val="{00000001-6DCB-4ABD-86E1-8F0D449BE7DA}"/>
            </c:ext>
          </c:extLst>
        </c:ser>
        <c:ser>
          <c:idx val="2"/>
          <c:order val="2"/>
          <c:tx>
            <c:strRef>
              <c:f>Sheet1!$A$205</c:f>
              <c:strCache>
                <c:ptCount val="1"/>
                <c:pt idx="0">
                  <c:v>Carp Hill</c:v>
                </c:pt>
              </c:strCache>
            </c:strRef>
          </c:tx>
          <c:spPr>
            <a:ln w="22225" cap="rnd">
              <a:solidFill>
                <a:srgbClr val="FFC000"/>
              </a:solidFill>
              <a:round/>
            </a:ln>
            <a:effectLst/>
          </c:spPr>
          <c:marker>
            <c:symbol val="triangle"/>
            <c:size val="6"/>
            <c:spPr>
              <a:solidFill>
                <a:schemeClr val="accent3"/>
              </a:solidFill>
              <a:ln w="9525">
                <a:solidFill>
                  <a:schemeClr val="accent3"/>
                </a:solidFill>
                <a:round/>
              </a:ln>
              <a:effectLst/>
            </c:spPr>
          </c:marker>
          <c:cat>
            <c:strRef>
              <c:f>Sheet1!$B$202:$G$202</c:f>
              <c:strCache>
                <c:ptCount val="6"/>
                <c:pt idx="0">
                  <c:v>May</c:v>
                </c:pt>
                <c:pt idx="1">
                  <c:v>June</c:v>
                </c:pt>
                <c:pt idx="2">
                  <c:v>July</c:v>
                </c:pt>
                <c:pt idx="3">
                  <c:v>August</c:v>
                </c:pt>
                <c:pt idx="4">
                  <c:v>September</c:v>
                </c:pt>
                <c:pt idx="5">
                  <c:v>October</c:v>
                </c:pt>
              </c:strCache>
            </c:strRef>
          </c:cat>
          <c:val>
            <c:numRef>
              <c:f>Sheet1!$B$205:$G$205</c:f>
              <c:numCache>
                <c:formatCode>General</c:formatCode>
                <c:ptCount val="6"/>
                <c:pt idx="0">
                  <c:v>4</c:v>
                </c:pt>
                <c:pt idx="1">
                  <c:v>2</c:v>
                </c:pt>
                <c:pt idx="2">
                  <c:v>0</c:v>
                </c:pt>
                <c:pt idx="3">
                  <c:v>0</c:v>
                </c:pt>
                <c:pt idx="4">
                  <c:v>0</c:v>
                </c:pt>
                <c:pt idx="5">
                  <c:v>0</c:v>
                </c:pt>
              </c:numCache>
            </c:numRef>
          </c:val>
          <c:smooth val="0"/>
          <c:extLst>
            <c:ext xmlns:c16="http://schemas.microsoft.com/office/drawing/2014/chart" uri="{C3380CC4-5D6E-409C-BE32-E72D297353CC}">
              <c16:uniqueId val="{00000002-6DCB-4ABD-86E1-8F0D449BE7DA}"/>
            </c:ext>
          </c:extLst>
        </c:ser>
        <c:ser>
          <c:idx val="3"/>
          <c:order val="3"/>
          <c:tx>
            <c:strRef>
              <c:f>Sheet1!$A$206</c:f>
              <c:strCache>
                <c:ptCount val="1"/>
                <c:pt idx="0">
                  <c:v>Stittsville</c:v>
                </c:pt>
              </c:strCache>
            </c:strRef>
          </c:tx>
          <c:spPr>
            <a:ln w="22225" cap="rnd">
              <a:solidFill>
                <a:schemeClr val="bg2">
                  <a:lumMod val="25000"/>
                </a:schemeClr>
              </a:solidFill>
              <a:round/>
            </a:ln>
            <a:effectLst/>
          </c:spPr>
          <c:marker>
            <c:symbol val="x"/>
            <c:size val="6"/>
            <c:spPr>
              <a:noFill/>
              <a:ln w="9525">
                <a:solidFill>
                  <a:schemeClr val="accent4"/>
                </a:solidFill>
                <a:round/>
              </a:ln>
              <a:effectLst/>
            </c:spPr>
          </c:marker>
          <c:cat>
            <c:strRef>
              <c:f>Sheet1!$B$202:$G$202</c:f>
              <c:strCache>
                <c:ptCount val="6"/>
                <c:pt idx="0">
                  <c:v>May</c:v>
                </c:pt>
                <c:pt idx="1">
                  <c:v>June</c:v>
                </c:pt>
                <c:pt idx="2">
                  <c:v>July</c:v>
                </c:pt>
                <c:pt idx="3">
                  <c:v>August</c:v>
                </c:pt>
                <c:pt idx="4">
                  <c:v>September</c:v>
                </c:pt>
                <c:pt idx="5">
                  <c:v>October</c:v>
                </c:pt>
              </c:strCache>
            </c:strRef>
          </c:cat>
          <c:val>
            <c:numRef>
              <c:f>Sheet1!$B$206:$G$206</c:f>
              <c:numCache>
                <c:formatCode>General</c:formatCode>
                <c:ptCount val="6"/>
                <c:pt idx="0">
                  <c:v>7</c:v>
                </c:pt>
                <c:pt idx="1">
                  <c:v>9</c:v>
                </c:pt>
                <c:pt idx="2">
                  <c:v>1</c:v>
                </c:pt>
                <c:pt idx="3">
                  <c:v>1</c:v>
                </c:pt>
                <c:pt idx="4">
                  <c:v>0</c:v>
                </c:pt>
                <c:pt idx="5">
                  <c:v>6</c:v>
                </c:pt>
              </c:numCache>
            </c:numRef>
          </c:val>
          <c:smooth val="0"/>
          <c:extLst>
            <c:ext xmlns:c16="http://schemas.microsoft.com/office/drawing/2014/chart" uri="{C3380CC4-5D6E-409C-BE32-E72D297353CC}">
              <c16:uniqueId val="{00000003-6DCB-4ABD-86E1-8F0D449BE7DA}"/>
            </c:ext>
          </c:extLst>
        </c:ser>
        <c:dLbls>
          <c:showLegendKey val="0"/>
          <c:showVal val="0"/>
          <c:showCatName val="0"/>
          <c:showSerName val="0"/>
          <c:showPercent val="0"/>
          <c:showBubbleSize val="0"/>
        </c:dLbls>
        <c:marker val="1"/>
        <c:smooth val="0"/>
        <c:axId val="480579792"/>
        <c:axId val="480572248"/>
      </c:lineChart>
      <c:catAx>
        <c:axId val="480579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none"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0572248"/>
        <c:crosses val="autoZero"/>
        <c:auto val="1"/>
        <c:lblAlgn val="ctr"/>
        <c:lblOffset val="100"/>
        <c:noMultiLvlLbl val="0"/>
      </c:catAx>
      <c:valAx>
        <c:axId val="480572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05797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5F4EC"/>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1600" b="0" i="0" baseline="0" dirty="0">
                <a:effectLst/>
                <a:latin typeface="Arial" panose="020B0604020202020204" pitchFamily="34" charset="0"/>
                <a:cs typeface="Arial" panose="020B0604020202020204" pitchFamily="34" charset="0"/>
              </a:rPr>
              <a:t>Total number of </a:t>
            </a:r>
            <a:r>
              <a:rPr lang="en-US" sz="1600" b="0" i="1" baseline="0" dirty="0">
                <a:effectLst/>
                <a:latin typeface="Arial" panose="020B0604020202020204" pitchFamily="34" charset="0"/>
                <a:cs typeface="Arial" panose="020B0604020202020204" pitchFamily="34" charset="0"/>
              </a:rPr>
              <a:t>B. burgdorferi </a:t>
            </a:r>
            <a:r>
              <a:rPr lang="en-US" sz="1600" b="0" i="0" baseline="0" dirty="0">
                <a:effectLst/>
                <a:latin typeface="Arial" panose="020B0604020202020204" pitchFamily="34" charset="0"/>
                <a:cs typeface="Arial" panose="020B0604020202020204" pitchFamily="34" charset="0"/>
              </a:rPr>
              <a:t>negative and positive ticks by </a:t>
            </a:r>
            <a:r>
              <a:rPr lang="en-US" sz="1600" b="0" i="0" baseline="0" dirty="0" err="1">
                <a:effectLst/>
                <a:latin typeface="Arial" panose="020B0604020202020204" pitchFamily="34" charset="0"/>
                <a:cs typeface="Arial" panose="020B0604020202020204" pitchFamily="34" charset="0"/>
              </a:rPr>
              <a:t>neighbourhood</a:t>
            </a:r>
            <a:r>
              <a:rPr lang="en-US" sz="1600" b="0" i="0" baseline="0" dirty="0">
                <a:effectLst/>
                <a:latin typeface="Arial" panose="020B0604020202020204" pitchFamily="34" charset="0"/>
                <a:cs typeface="Arial" panose="020B0604020202020204" pitchFamily="34" charset="0"/>
              </a:rPr>
              <a:t> and zone, May-Oct 2020</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barChart>
        <c:barDir val="col"/>
        <c:grouping val="stacked"/>
        <c:varyColors val="0"/>
        <c:ser>
          <c:idx val="0"/>
          <c:order val="0"/>
          <c:tx>
            <c:strRef>
              <c:f>Sheet2!$G$3</c:f>
              <c:strCache>
                <c:ptCount val="1"/>
                <c:pt idx="0">
                  <c:v>#Bb negative ticks</c:v>
                </c:pt>
              </c:strCache>
            </c:strRef>
          </c:tx>
          <c:spPr>
            <a:solidFill>
              <a:srgbClr val="92D050"/>
            </a:solidFill>
            <a:ln>
              <a:noFill/>
            </a:ln>
            <a:effectLst/>
          </c:spPr>
          <c:invertIfNegative val="0"/>
          <c:cat>
            <c:multiLvlStrRef>
              <c:f>Sheet1!$A$107:$B$118</c:f>
              <c:multiLvlStrCache>
                <c:ptCount val="12"/>
                <c:lvl>
                  <c:pt idx="0">
                    <c:v>W</c:v>
                  </c:pt>
                  <c:pt idx="1">
                    <c:v>I</c:v>
                  </c:pt>
                  <c:pt idx="2">
                    <c:v>R</c:v>
                  </c:pt>
                  <c:pt idx="3">
                    <c:v>W</c:v>
                  </c:pt>
                  <c:pt idx="4">
                    <c:v>I</c:v>
                  </c:pt>
                  <c:pt idx="5">
                    <c:v>R</c:v>
                  </c:pt>
                  <c:pt idx="6">
                    <c:v>W</c:v>
                  </c:pt>
                  <c:pt idx="7">
                    <c:v>I</c:v>
                  </c:pt>
                  <c:pt idx="8">
                    <c:v>R</c:v>
                  </c:pt>
                  <c:pt idx="9">
                    <c:v>W</c:v>
                  </c:pt>
                  <c:pt idx="10">
                    <c:v>I</c:v>
                  </c:pt>
                  <c:pt idx="11">
                    <c:v>R</c:v>
                  </c:pt>
                </c:lvl>
                <c:lvl>
                  <c:pt idx="0">
                    <c:v>Stonehaven</c:v>
                  </c:pt>
                  <c:pt idx="3">
                    <c:v>Kanata North</c:v>
                  </c:pt>
                  <c:pt idx="6">
                    <c:v>Carp Hill</c:v>
                  </c:pt>
                  <c:pt idx="9">
                    <c:v>Stittsville</c:v>
                  </c:pt>
                </c:lvl>
              </c:multiLvlStrCache>
            </c:multiLvlStrRef>
          </c:cat>
          <c:val>
            <c:numRef>
              <c:f>Sheet2!$G$4:$G$15</c:f>
              <c:numCache>
                <c:formatCode>General</c:formatCode>
                <c:ptCount val="12"/>
                <c:pt idx="0">
                  <c:v>11</c:v>
                </c:pt>
                <c:pt idx="1">
                  <c:v>11</c:v>
                </c:pt>
                <c:pt idx="2">
                  <c:v>0</c:v>
                </c:pt>
                <c:pt idx="3">
                  <c:v>39</c:v>
                </c:pt>
                <c:pt idx="4">
                  <c:v>26</c:v>
                </c:pt>
                <c:pt idx="5">
                  <c:v>0</c:v>
                </c:pt>
                <c:pt idx="6">
                  <c:v>2</c:v>
                </c:pt>
                <c:pt idx="7">
                  <c:v>1</c:v>
                </c:pt>
                <c:pt idx="8">
                  <c:v>0</c:v>
                </c:pt>
                <c:pt idx="9">
                  <c:v>14</c:v>
                </c:pt>
                <c:pt idx="10">
                  <c:v>2</c:v>
                </c:pt>
                <c:pt idx="11">
                  <c:v>2</c:v>
                </c:pt>
              </c:numCache>
            </c:numRef>
          </c:val>
          <c:extLst>
            <c:ext xmlns:c16="http://schemas.microsoft.com/office/drawing/2014/chart" uri="{C3380CC4-5D6E-409C-BE32-E72D297353CC}">
              <c16:uniqueId val="{00000000-55C2-394D-9823-D329A4D28BF5}"/>
            </c:ext>
          </c:extLst>
        </c:ser>
        <c:ser>
          <c:idx val="1"/>
          <c:order val="1"/>
          <c:tx>
            <c:strRef>
              <c:f>Sheet1!$F$106</c:f>
              <c:strCache>
                <c:ptCount val="1"/>
                <c:pt idx="0">
                  <c:v>#Bb positive ticks</c:v>
                </c:pt>
              </c:strCache>
            </c:strRef>
          </c:tx>
          <c:spPr>
            <a:solidFill>
              <a:srgbClr val="C00000"/>
            </a:solidFill>
            <a:ln>
              <a:noFill/>
            </a:ln>
            <a:effectLst/>
          </c:spPr>
          <c:invertIfNegative val="0"/>
          <c:cat>
            <c:multiLvlStrRef>
              <c:f>Sheet1!$A$107:$B$118</c:f>
              <c:multiLvlStrCache>
                <c:ptCount val="12"/>
                <c:lvl>
                  <c:pt idx="0">
                    <c:v>W</c:v>
                  </c:pt>
                  <c:pt idx="1">
                    <c:v>I</c:v>
                  </c:pt>
                  <c:pt idx="2">
                    <c:v>R</c:v>
                  </c:pt>
                  <c:pt idx="3">
                    <c:v>W</c:v>
                  </c:pt>
                  <c:pt idx="4">
                    <c:v>I</c:v>
                  </c:pt>
                  <c:pt idx="5">
                    <c:v>R</c:v>
                  </c:pt>
                  <c:pt idx="6">
                    <c:v>W</c:v>
                  </c:pt>
                  <c:pt idx="7">
                    <c:v>I</c:v>
                  </c:pt>
                  <c:pt idx="8">
                    <c:v>R</c:v>
                  </c:pt>
                  <c:pt idx="9">
                    <c:v>W</c:v>
                  </c:pt>
                  <c:pt idx="10">
                    <c:v>I</c:v>
                  </c:pt>
                  <c:pt idx="11">
                    <c:v>R</c:v>
                  </c:pt>
                </c:lvl>
                <c:lvl>
                  <c:pt idx="0">
                    <c:v>Stonehaven</c:v>
                  </c:pt>
                  <c:pt idx="3">
                    <c:v>Kanata North</c:v>
                  </c:pt>
                  <c:pt idx="6">
                    <c:v>Carp Hill</c:v>
                  </c:pt>
                  <c:pt idx="9">
                    <c:v>Stittsville</c:v>
                  </c:pt>
                </c:lvl>
              </c:multiLvlStrCache>
            </c:multiLvlStrRef>
          </c:cat>
          <c:val>
            <c:numRef>
              <c:f>Sheet1!$F$107:$F$118</c:f>
              <c:numCache>
                <c:formatCode>General</c:formatCode>
                <c:ptCount val="12"/>
                <c:pt idx="0">
                  <c:v>5</c:v>
                </c:pt>
                <c:pt idx="1">
                  <c:v>4</c:v>
                </c:pt>
                <c:pt idx="2">
                  <c:v>0</c:v>
                </c:pt>
                <c:pt idx="3">
                  <c:v>31</c:v>
                </c:pt>
                <c:pt idx="4">
                  <c:v>12</c:v>
                </c:pt>
                <c:pt idx="5">
                  <c:v>0</c:v>
                </c:pt>
                <c:pt idx="6">
                  <c:v>3</c:v>
                </c:pt>
                <c:pt idx="7">
                  <c:v>0</c:v>
                </c:pt>
                <c:pt idx="8">
                  <c:v>0</c:v>
                </c:pt>
                <c:pt idx="9">
                  <c:v>3</c:v>
                </c:pt>
                <c:pt idx="10">
                  <c:v>3</c:v>
                </c:pt>
                <c:pt idx="11">
                  <c:v>0</c:v>
                </c:pt>
              </c:numCache>
            </c:numRef>
          </c:val>
          <c:extLst>
            <c:ext xmlns:c16="http://schemas.microsoft.com/office/drawing/2014/chart" uri="{C3380CC4-5D6E-409C-BE32-E72D297353CC}">
              <c16:uniqueId val="{0000000B-55C2-394D-9823-D329A4D28BF5}"/>
            </c:ext>
          </c:extLst>
        </c:ser>
        <c:dLbls>
          <c:showLegendKey val="0"/>
          <c:showVal val="0"/>
          <c:showCatName val="0"/>
          <c:showSerName val="0"/>
          <c:showPercent val="0"/>
          <c:showBubbleSize val="0"/>
        </c:dLbls>
        <c:gapWidth val="150"/>
        <c:overlap val="100"/>
        <c:axId val="569633904"/>
        <c:axId val="569631608"/>
      </c:barChart>
      <c:catAx>
        <c:axId val="56963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9631608"/>
        <c:crosses val="autoZero"/>
        <c:auto val="1"/>
        <c:lblAlgn val="ctr"/>
        <c:lblOffset val="100"/>
        <c:noMultiLvlLbl val="0"/>
      </c:catAx>
      <c:valAx>
        <c:axId val="569631608"/>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9633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1600" b="0" i="0" baseline="0" dirty="0">
                <a:effectLst/>
                <a:latin typeface="Arial" panose="020B0604020202020204" pitchFamily="34" charset="0"/>
                <a:cs typeface="Arial" panose="020B0604020202020204" pitchFamily="34" charset="0"/>
              </a:rPr>
              <a:t>Total number of </a:t>
            </a:r>
            <a:r>
              <a:rPr lang="en-US" sz="1600" b="0" i="1" baseline="0" dirty="0">
                <a:effectLst/>
                <a:latin typeface="Arial" panose="020B0604020202020204" pitchFamily="34" charset="0"/>
                <a:cs typeface="Arial" panose="020B0604020202020204" pitchFamily="34" charset="0"/>
              </a:rPr>
              <a:t>B. burgdorferi </a:t>
            </a:r>
            <a:r>
              <a:rPr lang="en-US" sz="1600" b="0" i="0" baseline="0" dirty="0">
                <a:effectLst/>
                <a:latin typeface="Arial" panose="020B0604020202020204" pitchFamily="34" charset="0"/>
                <a:cs typeface="Arial" panose="020B0604020202020204" pitchFamily="34" charset="0"/>
              </a:rPr>
              <a:t>negative and positive mice by </a:t>
            </a:r>
            <a:r>
              <a:rPr lang="en-US" sz="1600" b="0" i="0" baseline="0" dirty="0" err="1">
                <a:effectLst/>
                <a:latin typeface="Arial" panose="020B0604020202020204" pitchFamily="34" charset="0"/>
                <a:cs typeface="Arial" panose="020B0604020202020204" pitchFamily="34" charset="0"/>
              </a:rPr>
              <a:t>neighbourhood</a:t>
            </a:r>
            <a:r>
              <a:rPr lang="en-US" sz="1600" b="0" i="0" baseline="0" dirty="0">
                <a:effectLst/>
                <a:latin typeface="Arial" panose="020B0604020202020204" pitchFamily="34" charset="0"/>
                <a:cs typeface="Arial" panose="020B0604020202020204" pitchFamily="34" charset="0"/>
              </a:rPr>
              <a:t> and zone*, May-Oct 2020</a:t>
            </a:r>
          </a:p>
        </c:rich>
      </c:tx>
      <c:layout>
        <c:manualLayout>
          <c:xMode val="edge"/>
          <c:yMode val="edge"/>
          <c:x val="0.10278081387135392"/>
          <c:y val="0"/>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barChart>
        <c:barDir val="col"/>
        <c:grouping val="stacked"/>
        <c:varyColors val="0"/>
        <c:ser>
          <c:idx val="0"/>
          <c:order val="0"/>
          <c:tx>
            <c:strRef>
              <c:f>Sheet2!$D$3</c:f>
              <c:strCache>
                <c:ptCount val="1"/>
                <c:pt idx="0">
                  <c:v>#Bb negative mice</c:v>
                </c:pt>
              </c:strCache>
            </c:strRef>
          </c:tx>
          <c:spPr>
            <a:solidFill>
              <a:srgbClr val="92D050"/>
            </a:solidFill>
            <a:ln>
              <a:noFill/>
            </a:ln>
            <a:effectLst/>
          </c:spPr>
          <c:invertIfNegative val="0"/>
          <c:cat>
            <c:multiLvlStrRef>
              <c:f>Sheet1!$A$107:$B$118</c:f>
              <c:multiLvlStrCache>
                <c:ptCount val="12"/>
                <c:lvl>
                  <c:pt idx="0">
                    <c:v>W</c:v>
                  </c:pt>
                  <c:pt idx="1">
                    <c:v>I</c:v>
                  </c:pt>
                  <c:pt idx="2">
                    <c:v>R</c:v>
                  </c:pt>
                  <c:pt idx="3">
                    <c:v>W</c:v>
                  </c:pt>
                  <c:pt idx="4">
                    <c:v>I</c:v>
                  </c:pt>
                  <c:pt idx="5">
                    <c:v>R</c:v>
                  </c:pt>
                  <c:pt idx="6">
                    <c:v>W</c:v>
                  </c:pt>
                  <c:pt idx="7">
                    <c:v>I</c:v>
                  </c:pt>
                  <c:pt idx="8">
                    <c:v>R</c:v>
                  </c:pt>
                  <c:pt idx="9">
                    <c:v>W</c:v>
                  </c:pt>
                  <c:pt idx="10">
                    <c:v>I</c:v>
                  </c:pt>
                  <c:pt idx="11">
                    <c:v>R</c:v>
                  </c:pt>
                </c:lvl>
                <c:lvl>
                  <c:pt idx="0">
                    <c:v>Stonehaven</c:v>
                  </c:pt>
                  <c:pt idx="3">
                    <c:v>Kanata North</c:v>
                  </c:pt>
                  <c:pt idx="6">
                    <c:v>Carp Hill</c:v>
                  </c:pt>
                  <c:pt idx="9">
                    <c:v>Stittsville</c:v>
                  </c:pt>
                </c:lvl>
              </c:multiLvlStrCache>
            </c:multiLvlStrRef>
          </c:cat>
          <c:val>
            <c:numRef>
              <c:f>Sheet2!$D$4:$D$15</c:f>
              <c:numCache>
                <c:formatCode>General</c:formatCode>
                <c:ptCount val="12"/>
                <c:pt idx="0">
                  <c:v>46</c:v>
                </c:pt>
                <c:pt idx="1">
                  <c:v>43</c:v>
                </c:pt>
                <c:pt idx="2">
                  <c:v>74</c:v>
                </c:pt>
                <c:pt idx="3">
                  <c:v>22</c:v>
                </c:pt>
                <c:pt idx="4">
                  <c:v>49</c:v>
                </c:pt>
                <c:pt idx="5">
                  <c:v>91</c:v>
                </c:pt>
                <c:pt idx="6">
                  <c:v>6</c:v>
                </c:pt>
                <c:pt idx="7">
                  <c:v>11</c:v>
                </c:pt>
                <c:pt idx="8">
                  <c:v>26</c:v>
                </c:pt>
                <c:pt idx="9">
                  <c:v>15</c:v>
                </c:pt>
                <c:pt idx="10">
                  <c:v>15</c:v>
                </c:pt>
                <c:pt idx="11">
                  <c:v>12</c:v>
                </c:pt>
              </c:numCache>
            </c:numRef>
          </c:val>
          <c:extLst>
            <c:ext xmlns:c16="http://schemas.microsoft.com/office/drawing/2014/chart" uri="{C3380CC4-5D6E-409C-BE32-E72D297353CC}">
              <c16:uniqueId val="{00000000-8C7E-734D-B3BB-B9CE284C96C1}"/>
            </c:ext>
          </c:extLst>
        </c:ser>
        <c:ser>
          <c:idx val="1"/>
          <c:order val="1"/>
          <c:tx>
            <c:strRef>
              <c:f>Sheet1!$D$106</c:f>
              <c:strCache>
                <c:ptCount val="1"/>
                <c:pt idx="0">
                  <c:v>#Bb positive mice</c:v>
                </c:pt>
              </c:strCache>
            </c:strRef>
          </c:tx>
          <c:spPr>
            <a:solidFill>
              <a:srgbClr val="C00000"/>
            </a:solidFill>
            <a:ln>
              <a:noFill/>
            </a:ln>
            <a:effectLst/>
          </c:spPr>
          <c:invertIfNegative val="0"/>
          <c:cat>
            <c:multiLvlStrRef>
              <c:f>Sheet1!$A$107:$B$118</c:f>
              <c:multiLvlStrCache>
                <c:ptCount val="12"/>
                <c:lvl>
                  <c:pt idx="0">
                    <c:v>W</c:v>
                  </c:pt>
                  <c:pt idx="1">
                    <c:v>I</c:v>
                  </c:pt>
                  <c:pt idx="2">
                    <c:v>R</c:v>
                  </c:pt>
                  <c:pt idx="3">
                    <c:v>W</c:v>
                  </c:pt>
                  <c:pt idx="4">
                    <c:v>I</c:v>
                  </c:pt>
                  <c:pt idx="5">
                    <c:v>R</c:v>
                  </c:pt>
                  <c:pt idx="6">
                    <c:v>W</c:v>
                  </c:pt>
                  <c:pt idx="7">
                    <c:v>I</c:v>
                  </c:pt>
                  <c:pt idx="8">
                    <c:v>R</c:v>
                  </c:pt>
                  <c:pt idx="9">
                    <c:v>W</c:v>
                  </c:pt>
                  <c:pt idx="10">
                    <c:v>I</c:v>
                  </c:pt>
                  <c:pt idx="11">
                    <c:v>R</c:v>
                  </c:pt>
                </c:lvl>
                <c:lvl>
                  <c:pt idx="0">
                    <c:v>Stonehaven</c:v>
                  </c:pt>
                  <c:pt idx="3">
                    <c:v>Kanata North</c:v>
                  </c:pt>
                  <c:pt idx="6">
                    <c:v>Carp Hill</c:v>
                  </c:pt>
                  <c:pt idx="9">
                    <c:v>Stittsville</c:v>
                  </c:pt>
                </c:lvl>
              </c:multiLvlStrCache>
            </c:multiLvlStrRef>
          </c:cat>
          <c:val>
            <c:numRef>
              <c:f>Sheet1!$D$107:$D$118</c:f>
              <c:numCache>
                <c:formatCode>General</c:formatCode>
                <c:ptCount val="12"/>
                <c:pt idx="0">
                  <c:v>9</c:v>
                </c:pt>
                <c:pt idx="1">
                  <c:v>6</c:v>
                </c:pt>
                <c:pt idx="2">
                  <c:v>3</c:v>
                </c:pt>
                <c:pt idx="3">
                  <c:v>3</c:v>
                </c:pt>
                <c:pt idx="4">
                  <c:v>8</c:v>
                </c:pt>
                <c:pt idx="5">
                  <c:v>0</c:v>
                </c:pt>
                <c:pt idx="6">
                  <c:v>5</c:v>
                </c:pt>
                <c:pt idx="7">
                  <c:v>4</c:v>
                </c:pt>
                <c:pt idx="8">
                  <c:v>0</c:v>
                </c:pt>
                <c:pt idx="9">
                  <c:v>4</c:v>
                </c:pt>
                <c:pt idx="10">
                  <c:v>3</c:v>
                </c:pt>
                <c:pt idx="11">
                  <c:v>0</c:v>
                </c:pt>
              </c:numCache>
            </c:numRef>
          </c:val>
          <c:extLst>
            <c:ext xmlns:c16="http://schemas.microsoft.com/office/drawing/2014/chart" uri="{C3380CC4-5D6E-409C-BE32-E72D297353CC}">
              <c16:uniqueId val="{00000001-8C7E-734D-B3BB-B9CE284C96C1}"/>
            </c:ext>
          </c:extLst>
        </c:ser>
        <c:dLbls>
          <c:showLegendKey val="0"/>
          <c:showVal val="0"/>
          <c:showCatName val="0"/>
          <c:showSerName val="0"/>
          <c:showPercent val="0"/>
          <c:showBubbleSize val="0"/>
        </c:dLbls>
        <c:gapWidth val="150"/>
        <c:overlap val="100"/>
        <c:axId val="543310528"/>
        <c:axId val="543306264"/>
      </c:barChart>
      <c:catAx>
        <c:axId val="54331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43306264"/>
        <c:crosses val="autoZero"/>
        <c:auto val="1"/>
        <c:lblAlgn val="ctr"/>
        <c:lblOffset val="100"/>
        <c:noMultiLvlLbl val="0"/>
      </c:catAx>
      <c:valAx>
        <c:axId val="543306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43310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91BB15-DE40-F842-8059-510BF077C15F}" type="datetimeFigureOut">
              <a:rPr lang="en-US" smtClean="0"/>
              <a:t>4/30/21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A442AD-E810-5C4F-BBB9-F00611DA0A64}" type="slidenum">
              <a:rPr lang="en-US" smtClean="0"/>
              <a:t>‹#›</a:t>
            </a:fld>
            <a:endParaRPr lang="en-US"/>
          </a:p>
        </p:txBody>
      </p:sp>
    </p:spTree>
    <p:extLst>
      <p:ext uri="{BB962C8B-B14F-4D97-AF65-F5344CB8AC3E}">
        <p14:creationId xmlns:p14="http://schemas.microsoft.com/office/powerpoint/2010/main" val="2169621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pitchFamily="-110" charset="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10"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pitchFamily="-110" charset="0"/>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0BA96726-B0E5-5C4D-84CE-D53510198312}" type="slidenum">
              <a:rPr lang="en-US"/>
              <a:pPr/>
              <a:t>‹#›</a:t>
            </a:fld>
            <a:endParaRPr lang="en-US"/>
          </a:p>
        </p:txBody>
      </p:sp>
    </p:spTree>
    <p:extLst>
      <p:ext uri="{BB962C8B-B14F-4D97-AF65-F5344CB8AC3E}">
        <p14:creationId xmlns:p14="http://schemas.microsoft.com/office/powerpoint/2010/main" val="299619101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0"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10" charset="0"/>
                <a:ea typeface="ＭＳ Ｐゴシック" charset="0"/>
                <a:cs typeface="ＭＳ Ｐゴシック" charset="0"/>
              </a:rPr>
              <a:t>PAGE</a:t>
            </a:r>
            <a:r>
              <a:rPr lang="en-US" sz="1200" kern="1200" baseline="0" dirty="0">
                <a:solidFill>
                  <a:schemeClr val="tx1"/>
                </a:solidFill>
                <a:latin typeface="Times" pitchFamily="-110" charset="0"/>
                <a:ea typeface="ＭＳ Ｐゴシック" charset="0"/>
                <a:cs typeface="ＭＳ Ｐゴシック" charset="0"/>
              </a:rPr>
              <a:t> COUVERTURE (option 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pitchFamily="-110" charset="0"/>
                <a:ea typeface="ＭＳ Ｐゴシック" charset="0"/>
                <a:cs typeface="ＭＳ Ｐゴシック" charset="0"/>
              </a:rPr>
              <a:t>REMARQUE</a:t>
            </a:r>
            <a:r>
              <a:rPr lang="en-US" sz="1200" b="1" kern="1200" baseline="0" dirty="0">
                <a:solidFill>
                  <a:schemeClr val="tx1"/>
                </a:solidFill>
                <a:latin typeface="Times" pitchFamily="-110" charset="0"/>
                <a:ea typeface="ＭＳ Ｐゴシック" charset="0"/>
                <a:cs typeface="ＭＳ Ｐゴシック" charset="0"/>
              </a:rPr>
              <a:t> : </a:t>
            </a:r>
            <a:r>
              <a:rPr lang="en-US" sz="1200" b="1" kern="1200" dirty="0" err="1">
                <a:solidFill>
                  <a:schemeClr val="tx1"/>
                </a:solidFill>
                <a:latin typeface="Times" pitchFamily="-110" charset="0"/>
                <a:ea typeface="ＭＳ Ｐゴシック" charset="0"/>
                <a:cs typeface="ＭＳ Ｐゴシック" charset="0"/>
              </a:rPr>
              <a:t>À</a:t>
            </a:r>
            <a:r>
              <a:rPr lang="en-US" sz="1200" b="1" kern="1200" dirty="0">
                <a:solidFill>
                  <a:schemeClr val="tx1"/>
                </a:solidFill>
                <a:latin typeface="Times" pitchFamily="-110" charset="0"/>
                <a:ea typeface="ＭＳ Ｐゴシック" charset="0"/>
                <a:cs typeface="ＭＳ Ｐゴシック" charset="0"/>
              </a:rPr>
              <a:t> lire </a:t>
            </a:r>
            <a:r>
              <a:rPr lang="en-US" sz="1200" b="1" kern="1200" dirty="0" err="1">
                <a:solidFill>
                  <a:schemeClr val="tx1"/>
                </a:solidFill>
                <a:latin typeface="Times" pitchFamily="-110" charset="0"/>
                <a:ea typeface="ＭＳ Ｐゴシック" charset="0"/>
                <a:cs typeface="ＭＳ Ｐゴシック" charset="0"/>
              </a:rPr>
              <a:t>avant</a:t>
            </a:r>
            <a:r>
              <a:rPr lang="en-US" sz="1200" b="1" kern="1200" dirty="0">
                <a:solidFill>
                  <a:schemeClr val="tx1"/>
                </a:solidFill>
                <a:latin typeface="Times" pitchFamily="-110" charset="0"/>
                <a:ea typeface="ＭＳ Ｐゴシック" charset="0"/>
                <a:cs typeface="ＭＳ Ｐゴシック" charset="0"/>
              </a:rPr>
              <a:t> </a:t>
            </a:r>
            <a:r>
              <a:rPr lang="en-US" sz="1200" b="1" kern="1200" dirty="0" err="1">
                <a:solidFill>
                  <a:schemeClr val="tx1"/>
                </a:solidFill>
                <a:latin typeface="Times" pitchFamily="-110" charset="0"/>
                <a:ea typeface="ＭＳ Ｐゴシック" charset="0"/>
                <a:cs typeface="ＭＳ Ｐゴシック" charset="0"/>
              </a:rPr>
              <a:t>d’utiliser</a:t>
            </a:r>
            <a:r>
              <a:rPr lang="en-US" sz="1200" b="1" kern="1200" dirty="0">
                <a:solidFill>
                  <a:schemeClr val="tx1"/>
                </a:solidFill>
                <a:latin typeface="Times" pitchFamily="-110" charset="0"/>
                <a:ea typeface="ＭＳ Ｐゴシック" charset="0"/>
                <a:cs typeface="ＭＳ Ｐゴシック" charset="0"/>
              </a:rPr>
              <a:t> le </a:t>
            </a:r>
            <a:r>
              <a:rPr lang="en-US" sz="1200" b="1" kern="1200" dirty="0" err="1">
                <a:solidFill>
                  <a:schemeClr val="tx1"/>
                </a:solidFill>
                <a:latin typeface="Times" pitchFamily="-110" charset="0"/>
                <a:ea typeface="ＭＳ Ｐゴシック" charset="0"/>
                <a:cs typeface="ＭＳ Ｐゴシック" charset="0"/>
              </a:rPr>
              <a:t>gabarit</a:t>
            </a:r>
            <a:endParaRPr lang="en-US" sz="1200" b="1" kern="1200" baseline="0" dirty="0">
              <a:solidFill>
                <a:schemeClr val="tx1"/>
              </a:solidFill>
              <a:latin typeface="Times" pitchFamily="-110" charset="0"/>
              <a:ea typeface="ＭＳ Ｐゴシック" charset="0"/>
              <a:cs typeface="ＭＳ Ｐゴシック" charset="0"/>
            </a:endParaRPr>
          </a:p>
          <a:p>
            <a:r>
              <a:rPr lang="en-US" sz="1200" kern="1200" baseline="0" dirty="0">
                <a:solidFill>
                  <a:schemeClr val="tx1"/>
                </a:solidFill>
                <a:latin typeface="Times" pitchFamily="-110" charset="0"/>
                <a:ea typeface="ＭＳ Ｐゴシック" charset="0"/>
                <a:cs typeface="ＭＳ Ｐゴシック" charset="0"/>
              </a:rPr>
              <a:t>Les </a:t>
            </a:r>
            <a:r>
              <a:rPr lang="en-US" sz="1200" kern="1200" baseline="0" dirty="0" err="1">
                <a:solidFill>
                  <a:schemeClr val="tx1"/>
                </a:solidFill>
                <a:latin typeface="Times" pitchFamily="-110" charset="0"/>
                <a:ea typeface="ＭＳ Ｐゴシック" charset="0"/>
                <a:cs typeface="ＭＳ Ｐゴシック" charset="0"/>
              </a:rPr>
              <a:t>éléments</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suivants</a:t>
            </a:r>
            <a:r>
              <a:rPr lang="en-US" sz="1200" kern="1200" baseline="0" dirty="0">
                <a:solidFill>
                  <a:schemeClr val="tx1"/>
                </a:solidFill>
                <a:latin typeface="Times" pitchFamily="-110" charset="0"/>
                <a:ea typeface="ＭＳ Ｐゴシック" charset="0"/>
                <a:cs typeface="ＭＳ Ｐゴシック" charset="0"/>
              </a:rPr>
              <a:t> du </a:t>
            </a:r>
            <a:r>
              <a:rPr lang="en-US" sz="1200" kern="1200" baseline="0" dirty="0" err="1">
                <a:solidFill>
                  <a:schemeClr val="tx1"/>
                </a:solidFill>
                <a:latin typeface="Times" pitchFamily="-110" charset="0"/>
                <a:ea typeface="ＭＳ Ｐゴシック" charset="0"/>
                <a:cs typeface="ＭＳ Ｐゴシック" charset="0"/>
              </a:rPr>
              <a:t>gabarit</a:t>
            </a:r>
            <a:r>
              <a:rPr lang="en-US" sz="1200" kern="1200" baseline="0" dirty="0">
                <a:solidFill>
                  <a:schemeClr val="tx1"/>
                </a:solidFill>
                <a:latin typeface="Times" pitchFamily="-110" charset="0"/>
                <a:ea typeface="ＭＳ Ｐゴシック" charset="0"/>
                <a:cs typeface="ＭＳ Ｐゴシック" charset="0"/>
              </a:rPr>
              <a:t> ne </a:t>
            </a:r>
            <a:r>
              <a:rPr lang="en-US" sz="1200" kern="1200" baseline="0" dirty="0" err="1">
                <a:solidFill>
                  <a:schemeClr val="tx1"/>
                </a:solidFill>
                <a:latin typeface="Times" pitchFamily="-110" charset="0"/>
                <a:ea typeface="ＭＳ Ｐゴシック" charset="0"/>
                <a:cs typeface="ＭＳ Ｐゴシック" charset="0"/>
              </a:rPr>
              <a:t>peuvent</a:t>
            </a:r>
            <a:r>
              <a:rPr lang="en-US" sz="1200" kern="1200" baseline="0" dirty="0">
                <a:solidFill>
                  <a:schemeClr val="tx1"/>
                </a:solidFill>
                <a:latin typeface="Times" pitchFamily="-110" charset="0"/>
                <a:ea typeface="ＭＳ Ｐゴシック" charset="0"/>
                <a:cs typeface="ＭＳ Ｐゴシック" charset="0"/>
              </a:rPr>
              <a:t> pas </a:t>
            </a:r>
            <a:r>
              <a:rPr lang="en-US" sz="1200" kern="1200" baseline="0" dirty="0" err="1">
                <a:solidFill>
                  <a:schemeClr val="tx1"/>
                </a:solidFill>
                <a:latin typeface="Times" pitchFamily="-110" charset="0"/>
                <a:ea typeface="ＭＳ Ｐゴシック" charset="0"/>
                <a:cs typeface="ＭＳ Ｐゴシック" charset="0"/>
              </a:rPr>
              <a:t>être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modifiés</a:t>
            </a:r>
            <a:r>
              <a:rPr lang="en-US" sz="1200" kern="1200" baseline="0" dirty="0">
                <a:solidFill>
                  <a:schemeClr val="tx1"/>
                </a:solidFill>
                <a:latin typeface="Times" pitchFamily="-110" charset="0"/>
                <a:ea typeface="ＭＳ Ｐゴシック" charset="0"/>
                <a:cs typeface="ＭＳ Ｐゴシック" charset="0"/>
              </a:rPr>
              <a:t> :</a:t>
            </a:r>
            <a:br>
              <a:rPr lang="en-US" sz="1200" kern="1200" baseline="0" dirty="0">
                <a:solidFill>
                  <a:schemeClr val="tx1"/>
                </a:solidFill>
                <a:latin typeface="Times" pitchFamily="-110" charset="0"/>
                <a:ea typeface="ＭＳ Ｐゴシック" charset="0"/>
                <a:cs typeface="ＭＳ Ｐゴシック" charset="0"/>
              </a:rPr>
            </a:br>
            <a:r>
              <a:rPr lang="en-US" sz="1200" kern="1200" baseline="0" dirty="0">
                <a:solidFill>
                  <a:schemeClr val="tx1"/>
                </a:solidFill>
                <a:latin typeface="Times" pitchFamily="-110" charset="0"/>
                <a:ea typeface="ＭＳ Ｐゴシック" charset="0"/>
                <a:cs typeface="ＭＳ Ｐゴシック" charset="0"/>
              </a:rPr>
              <a:t>• En-tête </a:t>
            </a:r>
            <a:r>
              <a:rPr lang="en-US" sz="1200" kern="1200" baseline="0" dirty="0" err="1">
                <a:solidFill>
                  <a:schemeClr val="tx1"/>
                </a:solidFill>
                <a:latin typeface="Times" pitchFamily="-110" charset="0"/>
                <a:ea typeface="ＭＳ Ｐゴシック" charset="0"/>
                <a:cs typeface="ＭＳ Ｐゴシック" charset="0"/>
              </a:rPr>
              <a:t>institutionnel</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grenat</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Université</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d’Ottawa</a:t>
            </a:r>
            <a:r>
              <a:rPr lang="en-US" sz="1200" kern="1200" baseline="0" dirty="0">
                <a:solidFill>
                  <a:schemeClr val="tx1"/>
                </a:solidFill>
                <a:latin typeface="Times" pitchFamily="-110" charset="0"/>
                <a:ea typeface="ＭＳ Ｐゴシック" charset="0"/>
                <a:cs typeface="ＭＳ Ｐゴシック" charset="0"/>
              </a:rPr>
              <a:t> | University of Ottawa)</a:t>
            </a:r>
            <a:br>
              <a:rPr lang="en-US" sz="1200" kern="1200" baseline="0" dirty="0">
                <a:solidFill>
                  <a:schemeClr val="tx1"/>
                </a:solidFill>
                <a:latin typeface="Times" pitchFamily="-110" charset="0"/>
                <a:ea typeface="ＭＳ Ｐゴシック" charset="0"/>
                <a:cs typeface="ＭＳ Ｐゴシック" charset="0"/>
              </a:rPr>
            </a:br>
            <a:r>
              <a:rPr lang="en-US" sz="1200" kern="1200" baseline="0" dirty="0">
                <a:solidFill>
                  <a:schemeClr val="tx1"/>
                </a:solidFill>
                <a:latin typeface="Times" pitchFamily="-110" charset="0"/>
                <a:ea typeface="ＭＳ Ｐゴシック" charset="0"/>
                <a:cs typeface="ＭＳ Ｐゴシック" charset="0"/>
              </a:rPr>
              <a:t>• Pied de page </a:t>
            </a:r>
            <a:r>
              <a:rPr lang="en-US" sz="1200" kern="1200" baseline="0" dirty="0" err="1">
                <a:solidFill>
                  <a:schemeClr val="tx1"/>
                </a:solidFill>
                <a:latin typeface="Times" pitchFamily="-110" charset="0"/>
                <a:ea typeface="ＭＳ Ｐゴシック" charset="0"/>
                <a:cs typeface="ＭＳ Ｐゴシック" charset="0"/>
              </a:rPr>
              <a:t>institutionnel</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comprenant</a:t>
            </a:r>
            <a:r>
              <a:rPr lang="en-US" sz="1200" kern="1200" baseline="0" dirty="0">
                <a:solidFill>
                  <a:schemeClr val="tx1"/>
                </a:solidFill>
                <a:latin typeface="Times" pitchFamily="-110" charset="0"/>
                <a:ea typeface="ＭＳ Ｐゴシック" charset="0"/>
                <a:cs typeface="ＭＳ Ｐゴシック" charset="0"/>
              </a:rPr>
              <a:t> la </a:t>
            </a:r>
            <a:r>
              <a:rPr lang="en-US" sz="1200" kern="1200" baseline="0" dirty="0" err="1">
                <a:solidFill>
                  <a:schemeClr val="tx1"/>
                </a:solidFill>
                <a:latin typeface="Times" pitchFamily="-110" charset="0"/>
                <a:ea typeface="ＭＳ Ｐゴシック" charset="0"/>
                <a:cs typeface="ＭＳ Ｐゴシック" charset="0"/>
              </a:rPr>
              <a:t>bande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grise</a:t>
            </a:r>
            <a:r>
              <a:rPr lang="en-US" sz="1200" kern="1200" baseline="0" dirty="0">
                <a:solidFill>
                  <a:schemeClr val="tx1"/>
                </a:solidFill>
                <a:latin typeface="Times" pitchFamily="-110" charset="0"/>
                <a:ea typeface="ＭＳ Ｐゴシック" charset="0"/>
                <a:cs typeface="ＭＳ Ｐゴシック" charset="0"/>
              </a:rPr>
              <a:t> et </a:t>
            </a:r>
            <a:r>
              <a:rPr lang="en-US" sz="1200" kern="1200" baseline="0" dirty="0" err="1">
                <a:solidFill>
                  <a:schemeClr val="tx1"/>
                </a:solidFill>
                <a:latin typeface="Times" pitchFamily="-110" charset="0"/>
                <a:ea typeface="ＭＳ Ｐゴシック" charset="0"/>
                <a:cs typeface="ＭＳ Ｐゴシック" charset="0"/>
              </a:rPr>
              <a:t>grenat</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ainsi</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que</a:t>
            </a:r>
            <a:r>
              <a:rPr lang="en-US" sz="1200" kern="1200" baseline="0" dirty="0">
                <a:solidFill>
                  <a:schemeClr val="tx1"/>
                </a:solidFill>
                <a:latin typeface="Times" pitchFamily="-110" charset="0"/>
                <a:ea typeface="ＭＳ Ｐゴシック" charset="0"/>
                <a:cs typeface="ＭＳ Ｐゴシック" charset="0"/>
              </a:rPr>
              <a:t> le logo</a:t>
            </a:r>
          </a:p>
          <a:p>
            <a:endParaRPr lang="en-US" sz="1200" kern="1200" baseline="0" dirty="0">
              <a:solidFill>
                <a:schemeClr val="tx1"/>
              </a:solidFill>
              <a:latin typeface="Times" pitchFamily="-110"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Times" pitchFamily="-110" charset="0"/>
                <a:ea typeface="ＭＳ Ｐゴシック" charset="0"/>
                <a:cs typeface="ＭＳ Ｐゴシック" charset="0"/>
              </a:rPr>
              <a:t>Les </a:t>
            </a:r>
            <a:r>
              <a:rPr lang="en-US" sz="1200" kern="1200" baseline="0" dirty="0" err="1">
                <a:solidFill>
                  <a:schemeClr val="tx1"/>
                </a:solidFill>
                <a:latin typeface="Times" pitchFamily="-110" charset="0"/>
                <a:ea typeface="ＭＳ Ｐゴシック" charset="0"/>
                <a:cs typeface="ＭＳ Ｐゴシック" charset="0"/>
              </a:rPr>
              <a:t>éléments</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suivants</a:t>
            </a:r>
            <a:r>
              <a:rPr lang="en-US" sz="1200" kern="1200" baseline="0" dirty="0">
                <a:solidFill>
                  <a:schemeClr val="tx1"/>
                </a:solidFill>
                <a:latin typeface="Times" pitchFamily="-110" charset="0"/>
                <a:ea typeface="ＭＳ Ｐゴシック" charset="0"/>
                <a:cs typeface="ＭＳ Ｐゴシック" charset="0"/>
              </a:rPr>
              <a:t> du </a:t>
            </a:r>
            <a:r>
              <a:rPr lang="en-US" sz="1200" kern="1200" baseline="0" dirty="0" err="1">
                <a:solidFill>
                  <a:schemeClr val="tx1"/>
                </a:solidFill>
                <a:latin typeface="Times" pitchFamily="-110" charset="0"/>
                <a:ea typeface="ＭＳ Ｐゴシック" charset="0"/>
                <a:cs typeface="ＭＳ Ｐゴシック" charset="0"/>
              </a:rPr>
              <a:t>gabarit</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peuvent</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être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modifiés</a:t>
            </a:r>
            <a:r>
              <a:rPr lang="en-US" sz="1200" kern="1200" baseline="0" dirty="0">
                <a:solidFill>
                  <a:schemeClr val="tx1"/>
                </a:solidFill>
                <a:latin typeface="Times" pitchFamily="-110" charset="0"/>
                <a:ea typeface="ＭＳ Ｐゴシック" charset="0"/>
                <a:cs typeface="ＭＳ Ｐゴシック" charset="0"/>
              </a:rPr>
              <a:t> :</a:t>
            </a:r>
            <a:br>
              <a:rPr lang="en-US" sz="1200" kern="1200" baseline="0" dirty="0">
                <a:solidFill>
                  <a:schemeClr val="tx1"/>
                </a:solidFill>
                <a:latin typeface="Times" pitchFamily="-110" charset="0"/>
                <a:ea typeface="ＭＳ Ｐゴシック" charset="0"/>
                <a:cs typeface="ＭＳ Ｐゴシック" charset="0"/>
              </a:rPr>
            </a:b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L’adresse</a:t>
            </a:r>
            <a:r>
              <a:rPr lang="en-US" sz="1200" kern="1200" baseline="0" dirty="0">
                <a:solidFill>
                  <a:schemeClr val="tx1"/>
                </a:solidFill>
                <a:latin typeface="Times" pitchFamily="-110" charset="0"/>
                <a:ea typeface="ＭＳ Ｐゴシック" charset="0"/>
                <a:cs typeface="ＭＳ Ｐゴシック" charset="0"/>
              </a:rPr>
              <a:t> Web </a:t>
            </a:r>
            <a:r>
              <a:rPr lang="en-US" sz="1200" kern="1200" baseline="0" dirty="0" err="1">
                <a:solidFill>
                  <a:schemeClr val="tx1"/>
                </a:solidFill>
                <a:latin typeface="Times" pitchFamily="-110" charset="0"/>
                <a:ea typeface="ＭＳ Ｐゴシック" charset="0"/>
                <a:cs typeface="ＭＳ Ｐゴシック" charset="0"/>
              </a:rPr>
              <a:t>uOttawa.ca</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dans</a:t>
            </a:r>
            <a:r>
              <a:rPr lang="en-US" sz="1200" kern="1200" baseline="0" dirty="0">
                <a:solidFill>
                  <a:schemeClr val="tx1"/>
                </a:solidFill>
                <a:latin typeface="Times" pitchFamily="-110" charset="0"/>
                <a:ea typeface="ＭＳ Ｐゴシック" charset="0"/>
                <a:cs typeface="ＭＳ Ｐゴシック" charset="0"/>
              </a:rPr>
              <a:t> le pied de page </a:t>
            </a:r>
            <a:r>
              <a:rPr lang="en-US" sz="1200" kern="1200" baseline="0" dirty="0" err="1">
                <a:solidFill>
                  <a:schemeClr val="tx1"/>
                </a:solidFill>
                <a:latin typeface="Times" pitchFamily="-110" charset="0"/>
                <a:ea typeface="ＭＳ Ｐゴシック" charset="0"/>
                <a:cs typeface="ＭＳ Ｐゴシック" charset="0"/>
              </a:rPr>
              <a:t>peut</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être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personnalisée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afin</a:t>
            </a:r>
            <a:r>
              <a:rPr lang="en-US" sz="1200" kern="1200" baseline="0" dirty="0">
                <a:solidFill>
                  <a:schemeClr val="tx1"/>
                </a:solidFill>
                <a:latin typeface="Times" pitchFamily="-110" charset="0"/>
                <a:ea typeface="ＭＳ Ｐゴシック" charset="0"/>
                <a:cs typeface="ＭＳ Ｐゴシック" charset="0"/>
              </a:rPr>
              <a:t> de </a:t>
            </a:r>
            <a:r>
              <a:rPr lang="en-US" sz="1200" kern="1200" baseline="0" dirty="0" err="1">
                <a:solidFill>
                  <a:schemeClr val="tx1"/>
                </a:solidFill>
                <a:latin typeface="Times" pitchFamily="-110" charset="0"/>
                <a:ea typeface="ＭＳ Ｐゴシック" charset="0"/>
                <a:cs typeface="ＭＳ Ｐゴシック" charset="0"/>
              </a:rPr>
              <a:t>répondre</a:t>
            </a:r>
            <a:r>
              <a:rPr lang="en-US" sz="1200" kern="1200" baseline="0" dirty="0">
                <a:solidFill>
                  <a:schemeClr val="tx1"/>
                </a:solidFill>
                <a:latin typeface="Times" pitchFamily="-110" charset="0"/>
                <a:ea typeface="ＭＳ Ｐゴシック" charset="0"/>
                <a:cs typeface="ＭＳ Ｐゴシック" charset="0"/>
              </a:rPr>
              <a:t> aux </a:t>
            </a:r>
            <a:r>
              <a:rPr lang="en-US" sz="1200" kern="1200" baseline="0" dirty="0" err="1">
                <a:solidFill>
                  <a:schemeClr val="tx1"/>
                </a:solidFill>
                <a:latin typeface="Times" pitchFamily="-110" charset="0"/>
                <a:ea typeface="ＭＳ Ｐゴシック" charset="0"/>
                <a:cs typeface="ＭＳ Ｐゴシック" charset="0"/>
              </a:rPr>
              <a:t>besoins</a:t>
            </a:r>
            <a:r>
              <a:rPr lang="en-US" sz="1200" kern="1200" baseline="0" dirty="0">
                <a:solidFill>
                  <a:schemeClr val="tx1"/>
                </a:solidFill>
                <a:latin typeface="Times" pitchFamily="-110" charset="0"/>
                <a:ea typeface="ＭＳ Ｐゴシック" charset="0"/>
                <a:cs typeface="ＭＳ Ｐゴシック" charset="0"/>
              </a:rPr>
              <a:t> de </a:t>
            </a:r>
            <a:r>
              <a:rPr lang="en-US" sz="1200" kern="1200" baseline="0" dirty="0" err="1">
                <a:solidFill>
                  <a:schemeClr val="tx1"/>
                </a:solidFill>
                <a:latin typeface="Times" pitchFamily="-110" charset="0"/>
                <a:ea typeface="ＭＳ Ｐゴシック" charset="0"/>
                <a:cs typeface="ＭＳ Ｐゴシック" charset="0"/>
              </a:rPr>
              <a:t>l’utilisateur</a:t>
            </a:r>
            <a:r>
              <a:rPr lang="en-US" sz="1200" kern="1200" baseline="0" dirty="0">
                <a:solidFill>
                  <a:schemeClr val="tx1"/>
                </a:solidFill>
                <a:latin typeface="Times" pitchFamily="-110" charset="0"/>
                <a:ea typeface="ＭＳ Ｐゴシック" charset="0"/>
                <a:cs typeface="ＭＳ Ｐゴシック" charset="0"/>
              </a:rPr>
              <a:t> et le nom du document </a:t>
            </a:r>
            <a:r>
              <a:rPr lang="en-US" sz="1200" kern="1200" baseline="0" dirty="0" err="1">
                <a:solidFill>
                  <a:schemeClr val="tx1"/>
                </a:solidFill>
                <a:latin typeface="Times" pitchFamily="-110" charset="0"/>
                <a:ea typeface="ＭＳ Ｐゴシック" charset="0"/>
                <a:cs typeface="ＭＳ Ｐゴシック" charset="0"/>
              </a:rPr>
              <a:t>peut</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être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inséré</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à</a:t>
            </a:r>
            <a:r>
              <a:rPr lang="en-US" sz="1200" kern="1200" baseline="0" dirty="0">
                <a:solidFill>
                  <a:schemeClr val="tx1"/>
                </a:solidFill>
                <a:latin typeface="Times" pitchFamily="-110" charset="0"/>
                <a:ea typeface="ＭＳ Ｐゴシック" charset="0"/>
                <a:cs typeface="ＭＳ Ｐゴシック" charset="0"/>
              </a:rPr>
              <a:t> la </a:t>
            </a:r>
            <a:r>
              <a:rPr lang="en-US" sz="1200" kern="1200" baseline="0" dirty="0" err="1">
                <a:solidFill>
                  <a:schemeClr val="tx1"/>
                </a:solidFill>
                <a:latin typeface="Times" pitchFamily="-110" charset="0"/>
                <a:ea typeface="ＭＳ Ｐゴシック" charset="0"/>
                <a:cs typeface="ＭＳ Ｐゴシック" charset="0"/>
              </a:rPr>
              <a:t>droite</a:t>
            </a:r>
            <a:r>
              <a:rPr lang="en-US" sz="1200" kern="1200" baseline="0" dirty="0">
                <a:solidFill>
                  <a:schemeClr val="tx1"/>
                </a:solidFill>
                <a:latin typeface="Times" pitchFamily="-110" charset="0"/>
                <a:ea typeface="ＭＳ Ｐゴシック" charset="0"/>
                <a:cs typeface="ＭＳ Ｐゴシック" charset="0"/>
              </a:rPr>
              <a:t> de </a:t>
            </a:r>
            <a:r>
              <a:rPr lang="en-US" sz="1200" kern="1200" baseline="0" dirty="0" err="1">
                <a:solidFill>
                  <a:schemeClr val="tx1"/>
                </a:solidFill>
                <a:latin typeface="Times" pitchFamily="-110" charset="0"/>
                <a:ea typeface="ＭＳ Ｐゴシック" charset="0"/>
                <a:cs typeface="ＭＳ Ｐゴシック" charset="0"/>
              </a:rPr>
              <a:t>l’URL</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si</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nécessaire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Vous</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pouvez</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simplement</a:t>
            </a:r>
            <a:r>
              <a:rPr lang="en-US" sz="1200" kern="1200" baseline="0" dirty="0">
                <a:solidFill>
                  <a:schemeClr val="tx1"/>
                </a:solidFill>
                <a:latin typeface="Times" pitchFamily="-110" charset="0"/>
                <a:ea typeface="ＭＳ Ｐゴシック" charset="0"/>
                <a:cs typeface="ＭＳ Ｐゴシック" charset="0"/>
              </a:rPr>
              <a:t> taper </a:t>
            </a:r>
            <a:r>
              <a:rPr lang="en-US" sz="1200" kern="1200" baseline="0" dirty="0" err="1">
                <a:solidFill>
                  <a:schemeClr val="tx1"/>
                </a:solidFill>
                <a:latin typeface="Times" pitchFamily="-110" charset="0"/>
                <a:ea typeface="ＭＳ Ｐゴシック" charset="0"/>
                <a:cs typeface="ＭＳ Ｐゴシック" charset="0"/>
              </a:rPr>
              <a:t>l’adresse</a:t>
            </a:r>
            <a:r>
              <a:rPr lang="en-US" sz="1200" kern="1200" baseline="0" dirty="0">
                <a:solidFill>
                  <a:schemeClr val="tx1"/>
                </a:solidFill>
                <a:latin typeface="Times" pitchFamily="-110" charset="0"/>
                <a:ea typeface="ＭＳ Ｐゴシック" charset="0"/>
                <a:cs typeface="ＭＳ Ｐゴシック" charset="0"/>
              </a:rPr>
              <a:t> Web </a:t>
            </a:r>
            <a:r>
              <a:rPr lang="en-US" sz="1200" kern="1200" baseline="0" dirty="0" err="1">
                <a:solidFill>
                  <a:schemeClr val="tx1"/>
                </a:solidFill>
                <a:latin typeface="Times" pitchFamily="-110" charset="0"/>
                <a:ea typeface="ＭＳ Ｐゴシック" charset="0"/>
                <a:cs typeface="ＭＳ Ｐゴシック" charset="0"/>
              </a:rPr>
              <a:t>désirée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dans</a:t>
            </a:r>
            <a:r>
              <a:rPr lang="en-US" sz="1200" kern="1200" baseline="0" dirty="0">
                <a:solidFill>
                  <a:schemeClr val="tx1"/>
                </a:solidFill>
                <a:latin typeface="Times" pitchFamily="-110" charset="0"/>
                <a:ea typeface="ＭＳ Ｐゴシック" charset="0"/>
                <a:cs typeface="ＭＳ Ｐゴシック" charset="0"/>
              </a:rPr>
              <a:t> la </a:t>
            </a:r>
            <a:r>
              <a:rPr lang="en-US" sz="1200" kern="1200" baseline="0" dirty="0" err="1">
                <a:solidFill>
                  <a:schemeClr val="tx1"/>
                </a:solidFill>
                <a:latin typeface="Times" pitchFamily="-110" charset="0"/>
                <a:ea typeface="ＭＳ Ｐゴシック" charset="0"/>
                <a:cs typeface="ＭＳ Ｐゴシック" charset="0"/>
              </a:rPr>
              <a:t>boîte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appropriée</a:t>
            </a:r>
            <a:endParaRPr lang="en-US" sz="1200" kern="1200" baseline="0" dirty="0">
              <a:solidFill>
                <a:schemeClr val="tx1"/>
              </a:solidFill>
              <a:latin typeface="Times" pitchFamily="-110"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L’image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ou</a:t>
            </a:r>
            <a:r>
              <a:rPr lang="en-US" sz="1200" kern="1200" baseline="0" dirty="0">
                <a:solidFill>
                  <a:schemeClr val="tx1"/>
                </a:solidFill>
                <a:latin typeface="Times" pitchFamily="-110" charset="0"/>
                <a:ea typeface="ＭＳ Ｐゴシック" charset="0"/>
                <a:cs typeface="ＭＳ Ｐゴシック" charset="0"/>
              </a:rPr>
              <a:t> la </a:t>
            </a:r>
            <a:r>
              <a:rPr lang="en-US" sz="1200" kern="1200" baseline="0" dirty="0" err="1">
                <a:solidFill>
                  <a:schemeClr val="tx1"/>
                </a:solidFill>
                <a:latin typeface="Times" pitchFamily="-110" charset="0"/>
                <a:ea typeface="ＭＳ Ｐゴシック" charset="0"/>
                <a:cs typeface="ＭＳ Ｐゴシック" charset="0"/>
              </a:rPr>
              <a:t>couleur</a:t>
            </a:r>
            <a:r>
              <a:rPr lang="en-US" sz="1200" kern="1200" baseline="0" dirty="0">
                <a:solidFill>
                  <a:schemeClr val="tx1"/>
                </a:solidFill>
                <a:latin typeface="Times" pitchFamily="-110" charset="0"/>
                <a:ea typeface="ＭＳ Ｐゴシック" charset="0"/>
                <a:cs typeface="ＭＳ Ｐゴシック" charset="0"/>
              </a:rPr>
              <a:t> de fond </a:t>
            </a:r>
            <a:r>
              <a:rPr lang="en-US" sz="1200" kern="1200" baseline="0" dirty="0" err="1">
                <a:solidFill>
                  <a:schemeClr val="tx1"/>
                </a:solidFill>
                <a:latin typeface="Times" pitchFamily="-110" charset="0"/>
                <a:ea typeface="ＭＳ Ｐゴシック" charset="0"/>
                <a:cs typeface="ＭＳ Ｐゴシック" charset="0"/>
              </a:rPr>
              <a:t>peut</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être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remplacée</a:t>
            </a:r>
            <a:r>
              <a:rPr lang="en-US" sz="1200" kern="1200" baseline="0" dirty="0">
                <a:solidFill>
                  <a:schemeClr val="tx1"/>
                </a:solidFill>
                <a:latin typeface="Times" pitchFamily="-110" charset="0"/>
                <a:ea typeface="ＭＳ Ｐゴシック" charset="0"/>
                <a:cs typeface="ＭＳ Ｐゴシック" charset="0"/>
              </a:rPr>
              <a:t> par </a:t>
            </a:r>
            <a:r>
              <a:rPr lang="en-US" sz="1200" kern="1200" baseline="0" dirty="0" err="1">
                <a:solidFill>
                  <a:schemeClr val="tx1"/>
                </a:solidFill>
                <a:latin typeface="Times" pitchFamily="-110" charset="0"/>
                <a:ea typeface="ＭＳ Ｐゴシック" charset="0"/>
                <a:cs typeface="ＭＳ Ｐゴシック" charset="0"/>
              </a:rPr>
              <a:t>celle</a:t>
            </a:r>
            <a:r>
              <a:rPr lang="en-US" sz="1200" kern="1200" baseline="0" dirty="0">
                <a:solidFill>
                  <a:schemeClr val="tx1"/>
                </a:solidFill>
                <a:latin typeface="Times" pitchFamily="-110" charset="0"/>
                <a:ea typeface="ＭＳ Ｐゴシック" charset="0"/>
                <a:cs typeface="ＭＳ Ｐゴシック" charset="0"/>
              </a:rPr>
              <a:t> de </a:t>
            </a:r>
            <a:r>
              <a:rPr lang="en-US" sz="1200" kern="1200" baseline="0" dirty="0" err="1">
                <a:solidFill>
                  <a:schemeClr val="tx1"/>
                </a:solidFill>
                <a:latin typeface="Times" pitchFamily="-110" charset="0"/>
                <a:ea typeface="ＭＳ Ｐゴシック" charset="0"/>
                <a:cs typeface="ＭＳ Ｐゴシック" charset="0"/>
              </a:rPr>
              <a:t>votre</a:t>
            </a:r>
            <a:r>
              <a:rPr lang="en-US" sz="1200" kern="1200" baseline="0" dirty="0">
                <a:solidFill>
                  <a:schemeClr val="tx1"/>
                </a:solidFill>
                <a:latin typeface="Times" pitchFamily="-110" charset="0"/>
                <a:ea typeface="ＭＳ Ｐゴシック" charset="0"/>
                <a:cs typeface="ＭＳ Ｐゴシック" charset="0"/>
              </a:rPr>
              <a:t> </a:t>
            </a:r>
            <a:r>
              <a:rPr lang="en-US" sz="1200" kern="1200" baseline="0" dirty="0" err="1">
                <a:solidFill>
                  <a:schemeClr val="tx1"/>
                </a:solidFill>
                <a:latin typeface="Times" pitchFamily="-110" charset="0"/>
                <a:ea typeface="ＭＳ Ｐゴシック" charset="0"/>
                <a:cs typeface="ＭＳ Ｐゴシック" charset="0"/>
              </a:rPr>
              <a:t>choix</a:t>
            </a:r>
            <a:endParaRPr lang="en-US" sz="1200" kern="1200" baseline="0" dirty="0">
              <a:solidFill>
                <a:schemeClr val="tx1"/>
              </a:solidFill>
              <a:latin typeface="Times" pitchFamily="-110" charset="0"/>
              <a:ea typeface="ＭＳ Ｐゴシック" charset="0"/>
              <a:cs typeface="ＭＳ Ｐゴシック" charset="0"/>
            </a:endParaRPr>
          </a:p>
          <a:p>
            <a:endParaRPr lang="en-US" sz="1200" kern="1200" baseline="0" dirty="0">
              <a:solidFill>
                <a:schemeClr val="tx1"/>
              </a:solidFill>
              <a:latin typeface="Times" pitchFamily="-110" charset="0"/>
              <a:ea typeface="ＭＳ Ｐゴシック" charset="0"/>
              <a:cs typeface="ＭＳ Ｐゴシック" charset="0"/>
            </a:endParaRPr>
          </a:p>
          <a:p>
            <a:endParaRPr lang="en-US" sz="1200" kern="1200" baseline="0" dirty="0">
              <a:solidFill>
                <a:schemeClr val="tx1"/>
              </a:solidFill>
              <a:latin typeface="Times" pitchFamily="-110" charset="0"/>
              <a:ea typeface="ＭＳ Ｐゴシック" charset="0"/>
              <a:cs typeface="ＭＳ Ｐゴシック" charset="0"/>
            </a:endParaRPr>
          </a:p>
          <a:p>
            <a:endParaRPr lang="en-US" sz="1200" kern="1200" baseline="0" dirty="0">
              <a:solidFill>
                <a:schemeClr val="tx1"/>
              </a:solidFill>
              <a:latin typeface="Times" pitchFamily="-110" charset="0"/>
              <a:ea typeface="ＭＳ Ｐゴシック" charset="0"/>
              <a:cs typeface="ＭＳ Ｐゴシック" charset="0"/>
            </a:endParaRPr>
          </a:p>
          <a:p>
            <a:endParaRPr lang="en-US" sz="1200" kern="1200" baseline="0" dirty="0">
              <a:solidFill>
                <a:schemeClr val="tx1"/>
              </a:solidFill>
              <a:latin typeface="Times" pitchFamily="-110" charset="0"/>
              <a:ea typeface="ＭＳ Ｐゴシック" charset="0"/>
              <a:cs typeface="ＭＳ Ｐゴシック" charset="0"/>
            </a:endParaRPr>
          </a:p>
          <a:p>
            <a:r>
              <a:rPr lang="en-US" sz="1200" kern="1200" dirty="0">
                <a:solidFill>
                  <a:schemeClr val="tx1"/>
                </a:solidFill>
                <a:latin typeface="Times" pitchFamily="-110" charset="0"/>
                <a:ea typeface="ＭＳ Ｐゴシック" charset="0"/>
                <a:cs typeface="ＭＳ Ｐゴシック" charset="0"/>
              </a:rPr>
              <a:t>COVER PAGE (option 1)</a:t>
            </a:r>
            <a:r>
              <a:rPr lang="en-US" sz="1200" kern="1200" baseline="0" dirty="0">
                <a:solidFill>
                  <a:schemeClr val="tx1"/>
                </a:solidFill>
                <a:latin typeface="Times" pitchFamily="-110" charset="0"/>
                <a:ea typeface="ＭＳ Ｐゴシック" charset="0"/>
                <a:cs typeface="ＭＳ Ｐゴシック" charset="0"/>
              </a:rPr>
              <a:t> </a:t>
            </a:r>
          </a:p>
          <a:p>
            <a:r>
              <a:rPr lang="en-US" sz="1200" b="1" kern="1200" dirty="0">
                <a:solidFill>
                  <a:schemeClr val="tx1"/>
                </a:solidFill>
                <a:latin typeface="Times" pitchFamily="-110" charset="0"/>
                <a:ea typeface="ＭＳ Ｐゴシック" charset="0"/>
                <a:cs typeface="ＭＳ Ｐゴシック" charset="0"/>
              </a:rPr>
              <a:t>NOTE: Read before using template</a:t>
            </a:r>
            <a:endParaRPr lang="en-US" sz="1200" b="1" kern="1200" baseline="0" dirty="0">
              <a:solidFill>
                <a:schemeClr val="tx1"/>
              </a:solidFill>
              <a:latin typeface="Times" pitchFamily="-110" charset="0"/>
              <a:ea typeface="ＭＳ Ｐゴシック" charset="0"/>
              <a:cs typeface="ＭＳ Ｐゴシック" charset="0"/>
            </a:endParaRPr>
          </a:p>
          <a:p>
            <a:r>
              <a:rPr lang="en-US" sz="1200" kern="1200" dirty="0">
                <a:solidFill>
                  <a:schemeClr val="tx1"/>
                </a:solidFill>
                <a:latin typeface="Times" pitchFamily="-110" charset="0"/>
                <a:ea typeface="ＭＳ Ｐゴシック" charset="0"/>
                <a:cs typeface="ＭＳ Ｐゴシック" charset="0"/>
              </a:rPr>
              <a:t>The following elements of the template must remain untouched and cannot be modified:</a:t>
            </a:r>
          </a:p>
          <a:p>
            <a:r>
              <a:rPr lang="en-US" sz="1200" kern="1200" dirty="0">
                <a:solidFill>
                  <a:schemeClr val="tx1"/>
                </a:solidFill>
                <a:latin typeface="Times" pitchFamily="-110" charset="0"/>
                <a:ea typeface="ＭＳ Ｐゴシック" charset="0"/>
                <a:cs typeface="ＭＳ Ｐゴシック" charset="0"/>
              </a:rPr>
              <a:t>• Corporate (</a:t>
            </a:r>
            <a:r>
              <a:rPr lang="en-US" sz="1200" kern="1200" dirty="0" err="1">
                <a:solidFill>
                  <a:schemeClr val="tx1"/>
                </a:solidFill>
                <a:latin typeface="Times" pitchFamily="-110" charset="0"/>
                <a:ea typeface="ＭＳ Ｐゴシック" charset="0"/>
                <a:cs typeface="ＭＳ Ｐゴシック" charset="0"/>
              </a:rPr>
              <a:t>Université</a:t>
            </a:r>
            <a:r>
              <a:rPr lang="en-US" sz="1200" kern="1200" dirty="0">
                <a:solidFill>
                  <a:schemeClr val="tx1"/>
                </a:solidFill>
                <a:latin typeface="Times" pitchFamily="-110" charset="0"/>
                <a:ea typeface="ＭＳ Ｐゴシック" charset="0"/>
                <a:cs typeface="ＭＳ Ｐゴシック" charset="0"/>
              </a:rPr>
              <a:t> </a:t>
            </a:r>
            <a:r>
              <a:rPr lang="en-US" sz="1200" kern="1200" dirty="0" err="1">
                <a:solidFill>
                  <a:schemeClr val="tx1"/>
                </a:solidFill>
                <a:latin typeface="Times" pitchFamily="-110" charset="0"/>
                <a:ea typeface="ＭＳ Ｐゴシック" charset="0"/>
                <a:cs typeface="ＭＳ Ｐゴシック" charset="0"/>
              </a:rPr>
              <a:t>d'Ottawa</a:t>
            </a:r>
            <a:r>
              <a:rPr lang="en-US" sz="1200" kern="1200" dirty="0">
                <a:solidFill>
                  <a:schemeClr val="tx1"/>
                </a:solidFill>
                <a:latin typeface="Times" pitchFamily="-110" charset="0"/>
                <a:ea typeface="ＭＳ Ｐゴシック" charset="0"/>
                <a:cs typeface="ＭＳ Ｐゴシック" charset="0"/>
              </a:rPr>
              <a:t> | University of Ottawa) garnet header</a:t>
            </a:r>
          </a:p>
          <a:p>
            <a:r>
              <a:rPr lang="en-US" sz="1200" kern="1200" dirty="0">
                <a:solidFill>
                  <a:schemeClr val="tx1"/>
                </a:solidFill>
                <a:latin typeface="Times" pitchFamily="-110" charset="0"/>
                <a:ea typeface="ＭＳ Ｐゴシック" charset="0"/>
                <a:cs typeface="ＭＳ Ｐゴシック" charset="0"/>
              </a:rPr>
              <a:t>• Corporate uOttawa footer including the grey/garnet stripe and logo</a:t>
            </a:r>
          </a:p>
          <a:p>
            <a:endParaRPr lang="en-US" sz="1200" kern="1200" dirty="0">
              <a:solidFill>
                <a:schemeClr val="tx1"/>
              </a:solidFill>
              <a:latin typeface="Times" pitchFamily="-110"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10" charset="0"/>
                <a:ea typeface="ＭＳ Ｐゴシック" charset="0"/>
                <a:cs typeface="ＭＳ Ｐゴシック" charset="0"/>
              </a:rPr>
              <a:t>The following elements of the template may be customized:</a:t>
            </a:r>
          </a:p>
          <a:p>
            <a:r>
              <a:rPr lang="en-US" sz="1200" kern="1200" dirty="0">
                <a:solidFill>
                  <a:schemeClr val="tx1"/>
                </a:solidFill>
                <a:latin typeface="Times" pitchFamily="-110" charset="0"/>
                <a:ea typeface="ＭＳ Ｐゴシック" charset="0"/>
                <a:cs typeface="ＭＳ Ｐゴシック" charset="0"/>
              </a:rPr>
              <a:t>• You may include the </a:t>
            </a:r>
            <a:r>
              <a:rPr lang="en-US" sz="1200" kern="1200" dirty="0" err="1">
                <a:solidFill>
                  <a:schemeClr val="tx1"/>
                </a:solidFill>
                <a:latin typeface="Times" pitchFamily="-110" charset="0"/>
                <a:ea typeface="ＭＳ Ｐゴシック" charset="0"/>
                <a:cs typeface="ＭＳ Ｐゴシック" charset="0"/>
              </a:rPr>
              <a:t>uOttawa.ca</a:t>
            </a:r>
            <a:r>
              <a:rPr lang="en-US" sz="1200" kern="1200" dirty="0">
                <a:solidFill>
                  <a:schemeClr val="tx1"/>
                </a:solidFill>
                <a:latin typeface="Times" pitchFamily="-110" charset="0"/>
                <a:ea typeface="ＭＳ Ｐゴシック" charset="0"/>
                <a:cs typeface="ＭＳ Ｐゴシック" charset="0"/>
              </a:rPr>
              <a:t> URL of your choice in the footer, and insert the name of the document to the right of the URL, if needed.</a:t>
            </a:r>
          </a:p>
          <a:p>
            <a:r>
              <a:rPr lang="en-US" sz="1200" kern="1200" dirty="0">
                <a:solidFill>
                  <a:schemeClr val="tx1"/>
                </a:solidFill>
                <a:latin typeface="Times" pitchFamily="-110" charset="0"/>
                <a:ea typeface="ＭＳ Ｐゴシック" charset="0"/>
                <a:cs typeface="ＭＳ Ｐゴシック" charset="0"/>
              </a:rPr>
              <a:t>• The URL</a:t>
            </a:r>
            <a:r>
              <a:rPr lang="en-US" sz="1200" kern="1200" baseline="0" dirty="0">
                <a:solidFill>
                  <a:schemeClr val="tx1"/>
                </a:solidFill>
                <a:latin typeface="Times" pitchFamily="-110" charset="0"/>
                <a:ea typeface="ＭＳ Ｐゴシック" charset="0"/>
                <a:cs typeface="ＭＳ Ｐゴシック" charset="0"/>
              </a:rPr>
              <a:t> </a:t>
            </a:r>
            <a:r>
              <a:rPr lang="en-US" sz="1200" kern="1200" dirty="0">
                <a:solidFill>
                  <a:schemeClr val="tx1"/>
                </a:solidFill>
                <a:latin typeface="Times" pitchFamily="-110" charset="0"/>
                <a:ea typeface="ＭＳ Ｐゴシック" charset="0"/>
                <a:cs typeface="ＭＳ Ｐゴシック" charset="0"/>
              </a:rPr>
              <a:t>can be customized to a specific URL by following these simple steps: On the PowerPoint View tab, in the Master Views group, select Slide Master. Select the third slide on the left side panel, and type in the desired URL on the slide.</a:t>
            </a:r>
            <a:br>
              <a:rPr lang="en-US" sz="1200" kern="1200" dirty="0">
                <a:solidFill>
                  <a:schemeClr val="tx1"/>
                </a:solidFill>
                <a:latin typeface="Times" pitchFamily="-110" charset="0"/>
                <a:ea typeface="ＭＳ Ｐゴシック" charset="0"/>
                <a:cs typeface="ＭＳ Ｐゴシック" charset="0"/>
              </a:rPr>
            </a:br>
            <a:r>
              <a:rPr lang="en-US" sz="1200" kern="1200" dirty="0">
                <a:solidFill>
                  <a:schemeClr val="tx1"/>
                </a:solidFill>
                <a:latin typeface="Times" pitchFamily="-110" charset="0"/>
                <a:ea typeface="ＭＳ Ｐゴシック" charset="0"/>
                <a:cs typeface="ＭＳ Ｐゴシック" charset="0"/>
              </a:rPr>
              <a:t>• The background</a:t>
            </a:r>
            <a:r>
              <a:rPr lang="en-US" sz="1200" kern="1200" baseline="0" dirty="0">
                <a:solidFill>
                  <a:schemeClr val="tx1"/>
                </a:solidFill>
                <a:latin typeface="Times" pitchFamily="-110" charset="0"/>
                <a:ea typeface="ＭＳ Ｐゴシック" charset="0"/>
                <a:cs typeface="ＭＳ Ｐゴシック" charset="0"/>
              </a:rPr>
              <a:t> image or </a:t>
            </a:r>
            <a:r>
              <a:rPr lang="en-US" sz="1200" kern="1200" baseline="0" dirty="0" err="1">
                <a:solidFill>
                  <a:schemeClr val="tx1"/>
                </a:solidFill>
                <a:latin typeface="Times" pitchFamily="-110" charset="0"/>
                <a:ea typeface="ＭＳ Ｐゴシック" charset="0"/>
                <a:cs typeface="ＭＳ Ｐゴシック" charset="0"/>
              </a:rPr>
              <a:t>colour</a:t>
            </a:r>
            <a:r>
              <a:rPr lang="en-US" sz="1200" kern="1200" baseline="0" dirty="0">
                <a:solidFill>
                  <a:schemeClr val="tx1"/>
                </a:solidFill>
                <a:latin typeface="Times" pitchFamily="-110" charset="0"/>
                <a:ea typeface="ＭＳ Ｐゴシック" charset="0"/>
                <a:cs typeface="ＭＳ Ｐゴシック" charset="0"/>
              </a:rPr>
              <a:t> may be replaced by the one of your choice</a:t>
            </a:r>
            <a:r>
              <a:rPr lang="en-US" sz="1200" kern="1200" dirty="0">
                <a:solidFill>
                  <a:schemeClr val="tx1"/>
                </a:solidFill>
                <a:latin typeface="Times" pitchFamily="-110" charset="0"/>
                <a:ea typeface="ＭＳ Ｐゴシック" charset="0"/>
                <a:cs typeface="ＭＳ Ｐゴシック" charset="0"/>
              </a:rPr>
              <a:t> </a:t>
            </a:r>
            <a:endParaRPr lang="en-US" dirty="0"/>
          </a:p>
          <a:p>
            <a:endParaRPr lang="en-US" dirty="0"/>
          </a:p>
        </p:txBody>
      </p:sp>
      <p:sp>
        <p:nvSpPr>
          <p:cNvPr id="4" name="Slide Number Placeholder 3"/>
          <p:cNvSpPr>
            <a:spLocks noGrp="1"/>
          </p:cNvSpPr>
          <p:nvPr>
            <p:ph type="sldNum" sz="quarter" idx="10"/>
          </p:nvPr>
        </p:nvSpPr>
        <p:spPr/>
        <p:txBody>
          <a:bodyPr/>
          <a:lstStyle/>
          <a:p>
            <a:fld id="{0BA96726-B0E5-5C4D-84CE-D53510198312}" type="slidenum">
              <a:rPr lang="en-US" smtClean="0"/>
              <a:pPr/>
              <a:t>1</a:t>
            </a:fld>
            <a:endParaRPr lang="en-US"/>
          </a:p>
        </p:txBody>
      </p:sp>
    </p:spTree>
    <p:extLst>
      <p:ext uri="{BB962C8B-B14F-4D97-AF65-F5344CB8AC3E}">
        <p14:creationId xmlns:p14="http://schemas.microsoft.com/office/powerpoint/2010/main" val="241687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11</a:t>
            </a:fld>
            <a:endParaRPr lang="en-US"/>
          </a:p>
        </p:txBody>
      </p:sp>
    </p:spTree>
    <p:extLst>
      <p:ext uri="{BB962C8B-B14F-4D97-AF65-F5344CB8AC3E}">
        <p14:creationId xmlns:p14="http://schemas.microsoft.com/office/powerpoint/2010/main" val="3008435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12</a:t>
            </a:fld>
            <a:endParaRPr lang="en-US"/>
          </a:p>
        </p:txBody>
      </p:sp>
    </p:spTree>
    <p:extLst>
      <p:ext uri="{BB962C8B-B14F-4D97-AF65-F5344CB8AC3E}">
        <p14:creationId xmlns:p14="http://schemas.microsoft.com/office/powerpoint/2010/main" val="151103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If you find a tick on your body, using fine-pointed tweezers, grasp the tick's head as close to the skin as possible and pull slowly until the tick is removed. Do not twist or rotate the tick. Do not use a match, lotion or anything else on the tick.</a:t>
            </a:r>
          </a:p>
          <a:p>
            <a:endParaRPr lang="en-CA" dirty="0"/>
          </a:p>
        </p:txBody>
      </p:sp>
      <p:sp>
        <p:nvSpPr>
          <p:cNvPr id="4" name="Slide Number Placeholder 3"/>
          <p:cNvSpPr>
            <a:spLocks noGrp="1"/>
          </p:cNvSpPr>
          <p:nvPr>
            <p:ph type="sldNum" sz="quarter" idx="10"/>
          </p:nvPr>
        </p:nvSpPr>
        <p:spPr/>
        <p:txBody>
          <a:bodyPr/>
          <a:lstStyle/>
          <a:p>
            <a:fld id="{0BA96726-B0E5-5C4D-84CE-D53510198312}" type="slidenum">
              <a:rPr lang="en-US" smtClean="0"/>
              <a:pPr/>
              <a:t>21</a:t>
            </a:fld>
            <a:endParaRPr lang="en-US"/>
          </a:p>
        </p:txBody>
      </p:sp>
    </p:spTree>
    <p:extLst>
      <p:ext uri="{BB962C8B-B14F-4D97-AF65-F5344CB8AC3E}">
        <p14:creationId xmlns:p14="http://schemas.microsoft.com/office/powerpoint/2010/main" val="274690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25</a:t>
            </a:fld>
            <a:endParaRPr lang="en-US"/>
          </a:p>
        </p:txBody>
      </p:sp>
    </p:spTree>
    <p:extLst>
      <p:ext uri="{BB962C8B-B14F-4D97-AF65-F5344CB8AC3E}">
        <p14:creationId xmlns:p14="http://schemas.microsoft.com/office/powerpoint/2010/main" val="1957717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26</a:t>
            </a:fld>
            <a:endParaRPr lang="en-US"/>
          </a:p>
        </p:txBody>
      </p:sp>
    </p:spTree>
    <p:extLst>
      <p:ext uri="{BB962C8B-B14F-4D97-AF65-F5344CB8AC3E}">
        <p14:creationId xmlns:p14="http://schemas.microsoft.com/office/powerpoint/2010/main" val="905325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27</a:t>
            </a:fld>
            <a:endParaRPr lang="en-US"/>
          </a:p>
        </p:txBody>
      </p:sp>
    </p:spTree>
    <p:extLst>
      <p:ext uri="{BB962C8B-B14F-4D97-AF65-F5344CB8AC3E}">
        <p14:creationId xmlns:p14="http://schemas.microsoft.com/office/powerpoint/2010/main" val="2765514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28</a:t>
            </a:fld>
            <a:endParaRPr lang="en-US"/>
          </a:p>
        </p:txBody>
      </p:sp>
    </p:spTree>
    <p:extLst>
      <p:ext uri="{BB962C8B-B14F-4D97-AF65-F5344CB8AC3E}">
        <p14:creationId xmlns:p14="http://schemas.microsoft.com/office/powerpoint/2010/main" val="220087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a:p>
        </p:txBody>
      </p:sp>
      <p:sp>
        <p:nvSpPr>
          <p:cNvPr id="4" name="Slide Number Placeholder 3"/>
          <p:cNvSpPr>
            <a:spLocks noGrp="1"/>
          </p:cNvSpPr>
          <p:nvPr>
            <p:ph type="sldNum" sz="quarter" idx="10"/>
          </p:nvPr>
        </p:nvSpPr>
        <p:spPr/>
        <p:txBody>
          <a:bodyPr/>
          <a:lstStyle/>
          <a:p>
            <a:fld id="{F3D21DF4-A667-254C-BE96-DAAD196D0732}" type="slidenum">
              <a:rPr lang="en-US" smtClean="0"/>
              <a:t>2</a:t>
            </a:fld>
            <a:endParaRPr lang="en-US"/>
          </a:p>
        </p:txBody>
      </p:sp>
    </p:spTree>
    <p:extLst>
      <p:ext uri="{BB962C8B-B14F-4D97-AF65-F5344CB8AC3E}">
        <p14:creationId xmlns:p14="http://schemas.microsoft.com/office/powerpoint/2010/main" val="1474119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35195A-00F1-614B-8EB3-5DB6D9B60960}" type="slidenum">
              <a:rPr lang="en-US"/>
              <a:pPr>
                <a:defRPr/>
              </a:pPr>
              <a:t>3</a:t>
            </a:fld>
            <a:endParaRPr lang="en-US"/>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p:txBody>
          <a:bodyPr/>
          <a:lstStyle/>
          <a:p>
            <a:pPr eaLnBrk="1" hangingPunct="1">
              <a:buFontTx/>
              <a:buChar char="•"/>
              <a:defRPr/>
            </a:pPr>
            <a:r>
              <a:rPr lang="en-CA" dirty="0">
                <a:cs typeface="+mn-cs"/>
              </a:rPr>
              <a:t>Lyme disease</a:t>
            </a:r>
            <a:r>
              <a:rPr lang="en-CA" baseline="0" dirty="0">
                <a:cs typeface="+mn-cs"/>
              </a:rPr>
              <a:t> is</a:t>
            </a:r>
            <a:r>
              <a:rPr lang="en-CA" dirty="0">
                <a:cs typeface="+mn-cs"/>
              </a:rPr>
              <a:t> caused by the bacterium </a:t>
            </a:r>
            <a:r>
              <a:rPr lang="en-CA" i="1" dirty="0" err="1">
                <a:cs typeface="+mn-cs"/>
              </a:rPr>
              <a:t>Borrelia</a:t>
            </a:r>
            <a:r>
              <a:rPr lang="en-CA" i="1" dirty="0">
                <a:cs typeface="+mn-cs"/>
              </a:rPr>
              <a:t> </a:t>
            </a:r>
            <a:r>
              <a:rPr lang="en-CA" i="1" dirty="0" err="1">
                <a:cs typeface="+mn-cs"/>
              </a:rPr>
              <a:t>burgdorferi</a:t>
            </a:r>
            <a:r>
              <a:rPr lang="en-CA" dirty="0">
                <a:cs typeface="+mn-cs"/>
              </a:rPr>
              <a:t> and transmitted by tick vectors, is the most commonly reported vector-borne disease in the temperate zone. </a:t>
            </a:r>
          </a:p>
          <a:p>
            <a:pPr marL="0" marR="0" indent="0" algn="l" defTabSz="457200" rtl="0" eaLnBrk="1" fontAlgn="auto" latinLnBrk="0" hangingPunct="1">
              <a:lnSpc>
                <a:spcPct val="100000"/>
              </a:lnSpc>
              <a:spcBef>
                <a:spcPts val="0"/>
              </a:spcBef>
              <a:spcAft>
                <a:spcPts val="0"/>
              </a:spcAft>
              <a:buClrTx/>
              <a:buSzTx/>
              <a:buFontTx/>
              <a:buChar char="•"/>
              <a:tabLst/>
              <a:defRPr/>
            </a:pPr>
            <a:r>
              <a:rPr lang="en-CA" i="1" dirty="0" err="1">
                <a:cs typeface="+mn-cs"/>
              </a:rPr>
              <a:t>Ixodes</a:t>
            </a:r>
            <a:r>
              <a:rPr lang="en-CA" i="1" dirty="0">
                <a:cs typeface="+mn-cs"/>
              </a:rPr>
              <a:t> </a:t>
            </a:r>
            <a:r>
              <a:rPr lang="en-CA" i="1" dirty="0" err="1">
                <a:cs typeface="+mn-cs"/>
              </a:rPr>
              <a:t>scapularis</a:t>
            </a:r>
            <a:r>
              <a:rPr lang="en-CA" dirty="0">
                <a:cs typeface="+mn-cs"/>
              </a:rPr>
              <a:t>, the blacklegged tick, is the main vector in eastern and central North America. </a:t>
            </a:r>
            <a:r>
              <a:rPr lang="en-CA" i="1" dirty="0" err="1">
                <a:cs typeface="+mn-cs"/>
              </a:rPr>
              <a:t>Ixodes</a:t>
            </a:r>
            <a:r>
              <a:rPr lang="en-CA" i="1" dirty="0">
                <a:cs typeface="+mn-cs"/>
              </a:rPr>
              <a:t> </a:t>
            </a:r>
            <a:r>
              <a:rPr lang="en-CA" i="1" dirty="0" err="1">
                <a:cs typeface="+mn-cs"/>
              </a:rPr>
              <a:t>pacificus</a:t>
            </a:r>
            <a:r>
              <a:rPr lang="en-CA" dirty="0">
                <a:cs typeface="+mn-cs"/>
              </a:rPr>
              <a:t>, the western blacklegged tick, is the main vector west of the Rocky Mountains. White-footed mice (</a:t>
            </a:r>
            <a:r>
              <a:rPr lang="en-CA" dirty="0" err="1">
                <a:cs typeface="+mn-cs"/>
              </a:rPr>
              <a:t>Peromyscus</a:t>
            </a:r>
            <a:r>
              <a:rPr lang="en-CA" dirty="0">
                <a:cs typeface="+mn-cs"/>
              </a:rPr>
              <a:t> </a:t>
            </a:r>
            <a:r>
              <a:rPr lang="en-CA" dirty="0" err="1">
                <a:cs typeface="+mn-cs"/>
              </a:rPr>
              <a:t>leucopus</a:t>
            </a:r>
            <a:r>
              <a:rPr lang="en-CA" dirty="0">
                <a:cs typeface="+mn-cs"/>
              </a:rPr>
              <a:t>) are considered the most competent</a:t>
            </a:r>
            <a:r>
              <a:rPr lang="en-CA" baseline="0" dirty="0">
                <a:cs typeface="+mn-cs"/>
              </a:rPr>
              <a:t> reservoir for B </a:t>
            </a:r>
            <a:r>
              <a:rPr lang="en-CA" baseline="0" dirty="0" err="1">
                <a:cs typeface="+mn-cs"/>
              </a:rPr>
              <a:t>burgdorferi</a:t>
            </a:r>
            <a:r>
              <a:rPr lang="en-CA" baseline="0" dirty="0">
                <a:cs typeface="+mn-cs"/>
              </a:rPr>
              <a:t> (eastern chipmunks and shrews also competent hosts</a:t>
            </a:r>
            <a:endParaRPr lang="en-CA" dirty="0">
              <a:cs typeface="+mn-cs"/>
            </a:endParaRPr>
          </a:p>
          <a:p>
            <a:pPr marL="0" marR="0" indent="0" algn="l" defTabSz="4572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Most humans are infected through the bites of immature ticks called nymphs. Nymphs are tiny (less than 2 mm) and difficult to see; they feed during the spring and summer months. </a:t>
            </a:r>
          </a:p>
          <a:p>
            <a:pPr marL="0" marR="0" indent="0" algn="l" defTabSz="4572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Adult ticks can also transmit Lyme disease bacteria, but they are much larger and are more likely to be discovered and removed before they have had time to transmit the bacteria. Adult </a:t>
            </a:r>
            <a:r>
              <a:rPr lang="en-CA" sz="1200" i="1" kern="1200" dirty="0" err="1">
                <a:solidFill>
                  <a:schemeClr val="tx1"/>
                </a:solidFill>
                <a:effectLst/>
                <a:latin typeface="+mn-lt"/>
                <a:ea typeface="+mn-ea"/>
                <a:cs typeface="+mn-cs"/>
              </a:rPr>
              <a:t>Ixodes</a:t>
            </a:r>
            <a:r>
              <a:rPr lang="en-CA" sz="1200" kern="1200" dirty="0">
                <a:solidFill>
                  <a:schemeClr val="tx1"/>
                </a:solidFill>
                <a:effectLst/>
                <a:latin typeface="+mn-lt"/>
                <a:ea typeface="+mn-ea"/>
                <a:cs typeface="+mn-cs"/>
              </a:rPr>
              <a:t> ticks are most active during the cooler months of the year.</a:t>
            </a:r>
          </a:p>
          <a:p>
            <a:pPr marL="0" marR="0" indent="0" algn="l" defTabSz="457200" rtl="0" eaLnBrk="1" fontAlgn="auto" latinLnBrk="0" hangingPunct="1">
              <a:lnSpc>
                <a:spcPct val="100000"/>
              </a:lnSpc>
              <a:spcBef>
                <a:spcPts val="0"/>
              </a:spcBef>
              <a:spcAft>
                <a:spcPts val="0"/>
              </a:spcAft>
              <a:buClrTx/>
              <a:buSzTx/>
              <a:buFontTx/>
              <a:buChar char="•"/>
              <a:tabLst/>
              <a:defRPr/>
            </a:pPr>
            <a:endParaRPr lang="en-CA" dirty="0">
              <a:cs typeface="+mn-cs"/>
            </a:endParaRPr>
          </a:p>
        </p:txBody>
      </p:sp>
    </p:spTree>
    <p:extLst>
      <p:ext uri="{BB962C8B-B14F-4D97-AF65-F5344CB8AC3E}">
        <p14:creationId xmlns:p14="http://schemas.microsoft.com/office/powerpoint/2010/main" val="2356428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Nymphs are active May-August, and are most commonly found in moist leaf litter in wooded areas, or at the edge of wooded areas</a:t>
            </a:r>
          </a:p>
          <a:p>
            <a:endParaRPr lang="en-CA" dirty="0"/>
          </a:p>
          <a:p>
            <a:r>
              <a:rPr lang="en-CA" dirty="0"/>
              <a:t>Adult ticks are active October-May, as long as the daytime temperature remains above freezing. Preferring larger hosts, such as deer, adult blacklegged ticks can be found questing about knee-high on the tips of branches of low growing shrubs</a:t>
            </a:r>
          </a:p>
          <a:p>
            <a:endParaRPr lang="en-CA" dirty="0"/>
          </a:p>
          <a:p>
            <a:endParaRPr lang="en-CA" dirty="0"/>
          </a:p>
        </p:txBody>
      </p:sp>
      <p:sp>
        <p:nvSpPr>
          <p:cNvPr id="4" name="Slide Number Placeholder 3"/>
          <p:cNvSpPr>
            <a:spLocks noGrp="1"/>
          </p:cNvSpPr>
          <p:nvPr>
            <p:ph type="sldNum" sz="quarter" idx="10"/>
          </p:nvPr>
        </p:nvSpPr>
        <p:spPr/>
        <p:txBody>
          <a:bodyPr/>
          <a:lstStyle/>
          <a:p>
            <a:fld id="{0BA96726-B0E5-5C4D-84CE-D53510198312}" type="slidenum">
              <a:rPr lang="en-US" smtClean="0"/>
              <a:pPr/>
              <a:t>4</a:t>
            </a:fld>
            <a:endParaRPr lang="en-US"/>
          </a:p>
        </p:txBody>
      </p:sp>
    </p:spTree>
    <p:extLst>
      <p:ext uri="{BB962C8B-B14F-4D97-AF65-F5344CB8AC3E}">
        <p14:creationId xmlns:p14="http://schemas.microsoft.com/office/powerpoint/2010/main" val="116300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Symptoms: </a:t>
            </a:r>
          </a:p>
          <a:p>
            <a:pPr lvl="1"/>
            <a:r>
              <a:rPr lang="en-US" dirty="0"/>
              <a:t>Early localized disease (days to weeks): erythema </a:t>
            </a:r>
            <a:r>
              <a:rPr lang="en-US" dirty="0" err="1"/>
              <a:t>migrans</a:t>
            </a:r>
            <a:r>
              <a:rPr lang="en-US" dirty="0"/>
              <a:t> (EM) skin rash (occurs  in 70% of cases),  fever, headache, myalgia, joint symptoms</a:t>
            </a:r>
          </a:p>
          <a:p>
            <a:pPr lvl="1"/>
            <a:r>
              <a:rPr lang="en-US" dirty="0"/>
              <a:t>Disseminated and late disease (weeks to months): If untreated can lead to arthritis and neurological symptoms</a:t>
            </a:r>
          </a:p>
          <a:p>
            <a:pPr marL="171450" indent="-171450">
              <a:buFont typeface="Arial"/>
              <a:buChar char="•"/>
            </a:pPr>
            <a:endParaRPr lang="en-US" dirty="0"/>
          </a:p>
          <a:p>
            <a:pPr marL="171450" indent="-171450">
              <a:buFont typeface="Arial"/>
              <a:buChar char="•"/>
            </a:pPr>
            <a:r>
              <a:rPr lang="en-US" dirty="0"/>
              <a:t>A person has to be bitten</a:t>
            </a:r>
            <a:r>
              <a:rPr lang="en-US" baseline="0" dirty="0"/>
              <a:t> by an infected tick to be at risk of Lyme, so it’s important to know where infected ticks occur</a:t>
            </a:r>
          </a:p>
          <a:p>
            <a:pPr marL="171450" indent="-171450">
              <a:buFont typeface="Arial"/>
              <a:buChar char="•"/>
            </a:pPr>
            <a:r>
              <a:rPr lang="en-US" baseline="0" dirty="0"/>
              <a:t>Risk is highest if the person was exposed to an area where ticks are endemic, and depends on the proportion of ticks that are infected</a:t>
            </a:r>
          </a:p>
          <a:p>
            <a:pPr marL="171450" indent="-171450">
              <a:buFont typeface="Arial"/>
              <a:buChar char="•"/>
            </a:pPr>
            <a:r>
              <a:rPr lang="en-US" baseline="0" dirty="0"/>
              <a:t>Even if they aren’t living in a Lyme risk or endemic area, people may be exposed in other areas of North America or Europe, so travel history is important, especially since diagnostic testing differs for NA </a:t>
            </a:r>
            <a:r>
              <a:rPr lang="en-US" baseline="0" dirty="0" err="1"/>
              <a:t>vs</a:t>
            </a:r>
            <a:r>
              <a:rPr lang="en-US" baseline="0" dirty="0"/>
              <a:t> EU strains</a:t>
            </a:r>
          </a:p>
          <a:p>
            <a:pPr marL="171450" indent="-171450">
              <a:buFont typeface="Arial"/>
              <a:buChar char="•"/>
            </a:pPr>
            <a:r>
              <a:rPr lang="en-US" dirty="0"/>
              <a:t>Data</a:t>
            </a:r>
            <a:r>
              <a:rPr lang="en-US" baseline="0" dirty="0"/>
              <a:t> from the US suggest that the risk of infection followed by a tick bite in a Lyme endemic area ranges from 1-6%</a:t>
            </a:r>
          </a:p>
          <a:p>
            <a:pPr marL="171450" indent="-171450">
              <a:buFont typeface="Arial"/>
              <a:buChar char="•"/>
            </a:pPr>
            <a:r>
              <a:rPr lang="en-US" baseline="0" dirty="0"/>
              <a:t>But this also relates to how long the tick has been attached, with 36 hours needed for the tick to attach and the spirochetes to migrate to the salivary glands</a:t>
            </a: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5</a:t>
            </a:fld>
            <a:endParaRPr lang="en-US"/>
          </a:p>
        </p:txBody>
      </p:sp>
    </p:spTree>
    <p:extLst>
      <p:ext uri="{BB962C8B-B14F-4D97-AF65-F5344CB8AC3E}">
        <p14:creationId xmlns:p14="http://schemas.microsoft.com/office/powerpoint/2010/main" val="132997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Previous slide shows predicted impact</a:t>
            </a:r>
            <a:r>
              <a:rPr lang="en-US" baseline="0" dirty="0"/>
              <a:t> of climate change based on T limits for survival and development of tick vector</a:t>
            </a:r>
            <a:endParaRPr lang="en-US" dirty="0"/>
          </a:p>
          <a:p>
            <a:pPr marL="171450" indent="-171450">
              <a:buFont typeface="Arial"/>
              <a:buChar char="•"/>
            </a:pPr>
            <a:r>
              <a:rPr lang="en-US" dirty="0"/>
              <a:t>Transport of ticks by migratory birds is important for Lyme disease spread into Canada from US</a:t>
            </a:r>
          </a:p>
          <a:p>
            <a:pPr marL="171450" indent="-171450">
              <a:buFont typeface="Arial"/>
              <a:buChar char="•"/>
            </a:pPr>
            <a:r>
              <a:rPr lang="en-US" dirty="0" err="1"/>
              <a:t>Nymphal</a:t>
            </a:r>
            <a:r>
              <a:rPr lang="en-US" baseline="0" dirty="0"/>
              <a:t> ticks are active in the NE US and southern Canada during spring migration</a:t>
            </a:r>
          </a:p>
          <a:p>
            <a:pPr marL="171450" indent="-171450">
              <a:buFont typeface="Arial"/>
              <a:buChar char="•"/>
            </a:pPr>
            <a:r>
              <a:rPr lang="en-US" baseline="0" dirty="0"/>
              <a:t>Nymphs feed for 4-5 days on their host, so migrating passerine birds, which travel </a:t>
            </a:r>
            <a:r>
              <a:rPr lang="en-US" baseline="0" dirty="0" err="1"/>
              <a:t>approx</a:t>
            </a:r>
            <a:r>
              <a:rPr lang="en-US" baseline="0" dirty="0"/>
              <a:t> 85 km/day, could potentially disperse ticks 400km or more northwards</a:t>
            </a:r>
          </a:p>
          <a:p>
            <a:pPr marL="171450" indent="-171450">
              <a:buFont typeface="Arial"/>
              <a:buChar char="•"/>
            </a:pPr>
            <a:r>
              <a:rPr lang="en-US" baseline="0" dirty="0"/>
              <a:t>Other drivers include the expanding range of the white footed mouse and while tailed deer, bring driven in part by climate but also by habitat fragmentation and biodiversity loss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6</a:t>
            </a:fld>
            <a:endParaRPr lang="en-US"/>
          </a:p>
        </p:txBody>
      </p:sp>
    </p:spTree>
    <p:extLst>
      <p:ext uri="{BB962C8B-B14F-4D97-AF65-F5344CB8AC3E}">
        <p14:creationId xmlns:p14="http://schemas.microsoft.com/office/powerpoint/2010/main" val="142261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7</a:t>
            </a:fld>
            <a:endParaRPr lang="en-US"/>
          </a:p>
        </p:txBody>
      </p:sp>
    </p:spTree>
    <p:extLst>
      <p:ext uri="{BB962C8B-B14F-4D97-AF65-F5344CB8AC3E}">
        <p14:creationId xmlns:p14="http://schemas.microsoft.com/office/powerpoint/2010/main" val="275371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9</a:t>
            </a:fld>
            <a:endParaRPr lang="en-US"/>
          </a:p>
        </p:txBody>
      </p:sp>
    </p:spTree>
    <p:extLst>
      <p:ext uri="{BB962C8B-B14F-4D97-AF65-F5344CB8AC3E}">
        <p14:creationId xmlns:p14="http://schemas.microsoft.com/office/powerpoint/2010/main" val="262706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provincial level -- </a:t>
            </a:r>
            <a:r>
              <a:rPr lang="en-US" sz="1200" kern="1200" baseline="0" dirty="0">
                <a:solidFill>
                  <a:schemeClr val="tx1"/>
                </a:solidFill>
                <a:effectLst/>
                <a:latin typeface="+mn-lt"/>
                <a:ea typeface="+mn-ea"/>
                <a:cs typeface="+mn-cs"/>
              </a:rPr>
              <a:t>Ontario…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 defines a Lyme disease risk area in Ontario based on active tick surveillance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conducting three person-hours of drag sampling of areas of concern between May and October),</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ince finding at least one blacklegged tick (</a:t>
            </a:r>
            <a:r>
              <a:rPr lang="en-US" sz="1200" i="1" kern="1200" dirty="0" err="1">
                <a:solidFill>
                  <a:schemeClr val="tx1"/>
                </a:solidFill>
                <a:effectLst/>
                <a:latin typeface="+mn-lt"/>
                <a:ea typeface="+mn-ea"/>
                <a:cs typeface="+mn-cs"/>
              </a:rPr>
              <a:t>Ixodes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scapularis</a:t>
            </a:r>
            <a:r>
              <a:rPr lang="en-US" sz="1200" kern="1200" dirty="0">
                <a:solidFill>
                  <a:schemeClr val="tx1"/>
                </a:solidFill>
                <a:effectLst/>
                <a:latin typeface="+mn-lt"/>
                <a:ea typeface="+mn-ea"/>
                <a:cs typeface="+mn-cs"/>
              </a:rPr>
              <a:t>) during this time period may indicate a possible risk area for Lyme disease.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estimated risk areas are calculated as a 20 kilometer radius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a location where blacklegged ticks were found through drag sampling.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PHO this map of Lyme disease Risk Areas has been developed to assist clinicians in the diagnosis and/or treatment of Lyme disease, with potential exposures or tick bites in the risk areas delineated on the map leading to greater concern about the risks of Lyme disease. In addition, public health professionals can use the map to determine if reported case exposure locations represent known or possible new/emerging risk areas, thus helping to inform public health messages aiming to raise awareness of Lyme disease risk areas in Ontario.</a:t>
            </a:r>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D21DF4-A667-254C-BE96-DAAD196D0732}" type="slidenum">
              <a:rPr lang="en-US" smtClean="0"/>
              <a:t>10</a:t>
            </a:fld>
            <a:endParaRPr lang="en-US"/>
          </a:p>
        </p:txBody>
      </p:sp>
    </p:spTree>
    <p:extLst>
      <p:ext uri="{BB962C8B-B14F-4D97-AF65-F5344CB8AC3E}">
        <p14:creationId xmlns:p14="http://schemas.microsoft.com/office/powerpoint/2010/main" val="3071285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8613064"/>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9200638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4482670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53475003"/>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0892332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9510505"/>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021BCC47-1286-EB47-9F54-68D73FAD5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0" name="Rectangle 9">
            <a:extLst>
              <a:ext uri="{FF2B5EF4-FFF2-40B4-BE49-F238E27FC236}">
                <a16:creationId xmlns:a16="http://schemas.microsoft.com/office/drawing/2014/main" id="{2D44EFAC-923F-5840-B1DB-17081785DAC4}"/>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1" name="Picture 10">
            <a:extLst>
              <a:ext uri="{FF2B5EF4-FFF2-40B4-BE49-F238E27FC236}">
                <a16:creationId xmlns:a16="http://schemas.microsoft.com/office/drawing/2014/main" id="{574422A4-3C22-A648-A7A3-4C1A80C33B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2" name="Picture 11">
            <a:extLst>
              <a:ext uri="{FF2B5EF4-FFF2-40B4-BE49-F238E27FC236}">
                <a16:creationId xmlns:a16="http://schemas.microsoft.com/office/drawing/2014/main" id="{6DDADB6E-DE66-2D49-A4D6-400C1C52CD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3" name="Footer Placeholder 6">
            <a:extLst>
              <a:ext uri="{FF2B5EF4-FFF2-40B4-BE49-F238E27FC236}">
                <a16:creationId xmlns:a16="http://schemas.microsoft.com/office/drawing/2014/main" id="{9DC30BF5-6E40-9240-8117-986F34FE42E4}"/>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857778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60DFCAA7-898E-104F-9E79-7152C3A786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0" name="Rectangle 9">
            <a:extLst>
              <a:ext uri="{FF2B5EF4-FFF2-40B4-BE49-F238E27FC236}">
                <a16:creationId xmlns:a16="http://schemas.microsoft.com/office/drawing/2014/main" id="{EBDA86E2-C71E-DB4D-89D6-18827661381B}"/>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1" name="Picture 10">
            <a:extLst>
              <a:ext uri="{FF2B5EF4-FFF2-40B4-BE49-F238E27FC236}">
                <a16:creationId xmlns:a16="http://schemas.microsoft.com/office/drawing/2014/main" id="{0C45BC0B-8552-FF46-B1BA-DF2E930909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2" name="Picture 11">
            <a:extLst>
              <a:ext uri="{FF2B5EF4-FFF2-40B4-BE49-F238E27FC236}">
                <a16:creationId xmlns:a16="http://schemas.microsoft.com/office/drawing/2014/main" id="{A1BA3693-80EE-8E42-93D9-CD861B1D9E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3" name="Footer Placeholder 6">
            <a:extLst>
              <a:ext uri="{FF2B5EF4-FFF2-40B4-BE49-F238E27FC236}">
                <a16:creationId xmlns:a16="http://schemas.microsoft.com/office/drawing/2014/main" id="{75C3C0CD-C086-CF47-940B-486E51C65EC7}"/>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624475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2" name="Rectangle 11"/>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5" name="Footer Placeholder 6"/>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3849546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412750" y="519522"/>
            <a:ext cx="7774632" cy="648072"/>
          </a:xfrm>
        </p:spPr>
        <p:txBody>
          <a:bodyPr/>
          <a:lstStyle/>
          <a:p>
            <a:endParaRPr lang="en-US" b="1" dirty="0"/>
          </a:p>
        </p:txBody>
      </p:sp>
      <p:sp>
        <p:nvSpPr>
          <p:cNvPr id="11" name="Content Placeholder 2"/>
          <p:cNvSpPr>
            <a:spLocks noGrp="1"/>
          </p:cNvSpPr>
          <p:nvPr>
            <p:ph idx="1"/>
          </p:nvPr>
        </p:nvSpPr>
        <p:spPr>
          <a:xfrm>
            <a:off x="395536" y="1275606"/>
            <a:ext cx="7772400" cy="2815158"/>
          </a:xfrm>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5" name="Rectangle 14"/>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20" name="Footer Placeholder 6"/>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med.uOttawa.ca</a:t>
            </a:r>
            <a:endParaRPr lang="en-US" dirty="0">
              <a:solidFill>
                <a:srgbClr val="80746C"/>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7" y="4983722"/>
            <a:ext cx="9180374" cy="170964"/>
          </a:xfrm>
          <a:prstGeom prst="rect">
            <a:avLst/>
          </a:prstGeom>
        </p:spPr>
      </p:pic>
      <p:pic>
        <p:nvPicPr>
          <p:cNvPr id="14" name="Picture 13">
            <a:extLst>
              <a:ext uri="{FF2B5EF4-FFF2-40B4-BE49-F238E27FC236}">
                <a16:creationId xmlns:a16="http://schemas.microsoft.com/office/drawing/2014/main" id="{86077C67-9A7F-C24B-BB87-838212ADE518}"/>
              </a:ext>
            </a:extLst>
          </p:cNvPr>
          <p:cNvPicPr>
            <a:picLocks noChangeAspect="1"/>
          </p:cNvPicPr>
          <p:nvPr userDrawn="1"/>
        </p:nvPicPr>
        <p:blipFill>
          <a:blip r:embed="rId4"/>
          <a:srcRect/>
          <a:stretch/>
        </p:blipFill>
        <p:spPr>
          <a:xfrm>
            <a:off x="7561669" y="3412275"/>
            <a:ext cx="1522340" cy="1522340"/>
          </a:xfrm>
          <a:prstGeom prst="rect">
            <a:avLst/>
          </a:prstGeom>
        </p:spPr>
      </p:pic>
    </p:spTree>
    <p:extLst>
      <p:ext uri="{BB962C8B-B14F-4D97-AF65-F5344CB8AC3E}">
        <p14:creationId xmlns:p14="http://schemas.microsoft.com/office/powerpoint/2010/main" val="303664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3FA41FD4-D58C-934B-8845-FA976E780D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0" name="Rectangle 9">
            <a:extLst>
              <a:ext uri="{FF2B5EF4-FFF2-40B4-BE49-F238E27FC236}">
                <a16:creationId xmlns:a16="http://schemas.microsoft.com/office/drawing/2014/main" id="{4F36E83F-BC03-CC43-BA6B-0A36B988CB7E}"/>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sp>
        <p:nvSpPr>
          <p:cNvPr id="11" name="Footer Placeholder 6">
            <a:extLst>
              <a:ext uri="{FF2B5EF4-FFF2-40B4-BE49-F238E27FC236}">
                <a16:creationId xmlns:a16="http://schemas.microsoft.com/office/drawing/2014/main" id="{7B8396E1-E738-3347-8D8D-E9B157775ABC}"/>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med.uOttawa.ca</a:t>
            </a:r>
            <a:endParaRPr lang="en-US" dirty="0">
              <a:solidFill>
                <a:srgbClr val="80746C"/>
              </a:solidFill>
            </a:endParaRPr>
          </a:p>
        </p:txBody>
      </p:sp>
      <p:pic>
        <p:nvPicPr>
          <p:cNvPr id="12" name="Picture 11">
            <a:extLst>
              <a:ext uri="{FF2B5EF4-FFF2-40B4-BE49-F238E27FC236}">
                <a16:creationId xmlns:a16="http://schemas.microsoft.com/office/drawing/2014/main" id="{885F2432-728B-0B4C-A36C-1BA11946F0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7" y="4983722"/>
            <a:ext cx="9180374" cy="170964"/>
          </a:xfrm>
          <a:prstGeom prst="rect">
            <a:avLst/>
          </a:prstGeom>
        </p:spPr>
      </p:pic>
      <p:pic>
        <p:nvPicPr>
          <p:cNvPr id="13" name="Picture 12">
            <a:extLst>
              <a:ext uri="{FF2B5EF4-FFF2-40B4-BE49-F238E27FC236}">
                <a16:creationId xmlns:a16="http://schemas.microsoft.com/office/drawing/2014/main" id="{4967B426-EE87-1D45-93F6-6F1365879818}"/>
              </a:ext>
            </a:extLst>
          </p:cNvPr>
          <p:cNvPicPr>
            <a:picLocks noChangeAspect="1"/>
          </p:cNvPicPr>
          <p:nvPr userDrawn="1"/>
        </p:nvPicPr>
        <p:blipFill>
          <a:blip r:embed="rId4"/>
          <a:srcRect/>
          <a:stretch/>
        </p:blipFill>
        <p:spPr>
          <a:xfrm>
            <a:off x="7561669" y="3412275"/>
            <a:ext cx="1522340" cy="1522340"/>
          </a:xfrm>
          <a:prstGeom prst="rect">
            <a:avLst/>
          </a:prstGeom>
        </p:spPr>
      </p:pic>
    </p:spTree>
    <p:extLst>
      <p:ext uri="{BB962C8B-B14F-4D97-AF65-F5344CB8AC3E}">
        <p14:creationId xmlns:p14="http://schemas.microsoft.com/office/powerpoint/2010/main" val="3908295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B62E1970-DFE9-C441-9480-8B755A599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0" name="Rectangle 9">
            <a:extLst>
              <a:ext uri="{FF2B5EF4-FFF2-40B4-BE49-F238E27FC236}">
                <a16:creationId xmlns:a16="http://schemas.microsoft.com/office/drawing/2014/main" id="{A9852B38-6CC7-234A-8DF3-7D6AD7A795AF}"/>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1" name="Picture 10">
            <a:extLst>
              <a:ext uri="{FF2B5EF4-FFF2-40B4-BE49-F238E27FC236}">
                <a16:creationId xmlns:a16="http://schemas.microsoft.com/office/drawing/2014/main" id="{5F7D5EB4-F648-9E46-A25F-A02F031E21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2" name="Picture 11">
            <a:extLst>
              <a:ext uri="{FF2B5EF4-FFF2-40B4-BE49-F238E27FC236}">
                <a16:creationId xmlns:a16="http://schemas.microsoft.com/office/drawing/2014/main" id="{980414B1-1636-8449-A109-4045D4D629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3" name="Footer Placeholder 6">
            <a:extLst>
              <a:ext uri="{FF2B5EF4-FFF2-40B4-BE49-F238E27FC236}">
                <a16:creationId xmlns:a16="http://schemas.microsoft.com/office/drawing/2014/main" id="{4E40755B-3542-904F-A2EF-3DDFCF4B1F32}"/>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425737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23DEA83A-AF92-6445-8A30-E4B1E5CD25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2" name="Rectangle 11">
            <a:extLst>
              <a:ext uri="{FF2B5EF4-FFF2-40B4-BE49-F238E27FC236}">
                <a16:creationId xmlns:a16="http://schemas.microsoft.com/office/drawing/2014/main" id="{C88B0B3C-6F0B-BF4F-8656-87E4B4FB5762}"/>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3" name="Picture 12">
            <a:extLst>
              <a:ext uri="{FF2B5EF4-FFF2-40B4-BE49-F238E27FC236}">
                <a16:creationId xmlns:a16="http://schemas.microsoft.com/office/drawing/2014/main" id="{A6B66C4D-5564-3F44-AB84-71153FC7ED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4" name="Picture 13">
            <a:extLst>
              <a:ext uri="{FF2B5EF4-FFF2-40B4-BE49-F238E27FC236}">
                <a16:creationId xmlns:a16="http://schemas.microsoft.com/office/drawing/2014/main" id="{F1F518A9-CD2A-9544-85AF-B026CF8139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5" name="Footer Placeholder 6">
            <a:extLst>
              <a:ext uri="{FF2B5EF4-FFF2-40B4-BE49-F238E27FC236}">
                <a16:creationId xmlns:a16="http://schemas.microsoft.com/office/drawing/2014/main" id="{D9D81A32-FB21-134C-96E8-4200732975AB}"/>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2586602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dirty="0"/>
          </a:p>
        </p:txBody>
      </p:sp>
      <p:pic>
        <p:nvPicPr>
          <p:cNvPr id="11" name="Picture 10">
            <a:extLst>
              <a:ext uri="{FF2B5EF4-FFF2-40B4-BE49-F238E27FC236}">
                <a16:creationId xmlns:a16="http://schemas.microsoft.com/office/drawing/2014/main" id="{9F18310E-2535-7D4D-8AE8-2D9F6EDA04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4" name="Rectangle 13">
            <a:extLst>
              <a:ext uri="{FF2B5EF4-FFF2-40B4-BE49-F238E27FC236}">
                <a16:creationId xmlns:a16="http://schemas.microsoft.com/office/drawing/2014/main" id="{59912EAA-0701-5A4E-9F25-CB3ABF485A34}"/>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5" name="Picture 14">
            <a:extLst>
              <a:ext uri="{FF2B5EF4-FFF2-40B4-BE49-F238E27FC236}">
                <a16:creationId xmlns:a16="http://schemas.microsoft.com/office/drawing/2014/main" id="{FB6B46A4-75C2-5A47-8682-C5BAB6D07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6" name="Picture 15">
            <a:extLst>
              <a:ext uri="{FF2B5EF4-FFF2-40B4-BE49-F238E27FC236}">
                <a16:creationId xmlns:a16="http://schemas.microsoft.com/office/drawing/2014/main" id="{776C2BCF-BD57-A948-BEE1-5621A6AEE7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7" name="Footer Placeholder 6">
            <a:extLst>
              <a:ext uri="{FF2B5EF4-FFF2-40B4-BE49-F238E27FC236}">
                <a16:creationId xmlns:a16="http://schemas.microsoft.com/office/drawing/2014/main" id="{DFA5FE4C-7DC2-C647-ABD9-4B5A7B399526}"/>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711007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71726BD2-052A-DD40-8FA6-7C72CC6B46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9" name="Rectangle 8">
            <a:extLst>
              <a:ext uri="{FF2B5EF4-FFF2-40B4-BE49-F238E27FC236}">
                <a16:creationId xmlns:a16="http://schemas.microsoft.com/office/drawing/2014/main" id="{C4379888-9F85-1F49-B215-3A194C5F5B5B}"/>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0" name="Picture 9">
            <a:extLst>
              <a:ext uri="{FF2B5EF4-FFF2-40B4-BE49-F238E27FC236}">
                <a16:creationId xmlns:a16="http://schemas.microsoft.com/office/drawing/2014/main" id="{486EBDC4-DB6A-9F4A-80E4-90CD67D2DA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1" name="Picture 10">
            <a:extLst>
              <a:ext uri="{FF2B5EF4-FFF2-40B4-BE49-F238E27FC236}">
                <a16:creationId xmlns:a16="http://schemas.microsoft.com/office/drawing/2014/main" id="{9C7AAA27-9F58-6E45-B166-0663EC71E8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2" name="Footer Placeholder 6">
            <a:extLst>
              <a:ext uri="{FF2B5EF4-FFF2-40B4-BE49-F238E27FC236}">
                <a16:creationId xmlns:a16="http://schemas.microsoft.com/office/drawing/2014/main" id="{A52E203B-0957-9B40-856E-E2BBB5D81962}"/>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397056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3736B703-D1F8-D44F-BDE4-6F223723B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8" name="Rectangle 7">
            <a:extLst>
              <a:ext uri="{FF2B5EF4-FFF2-40B4-BE49-F238E27FC236}">
                <a16:creationId xmlns:a16="http://schemas.microsoft.com/office/drawing/2014/main" id="{26E9BED1-F7EF-AA48-A3A3-1EAF765C4503}"/>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9" name="Picture 8">
            <a:extLst>
              <a:ext uri="{FF2B5EF4-FFF2-40B4-BE49-F238E27FC236}">
                <a16:creationId xmlns:a16="http://schemas.microsoft.com/office/drawing/2014/main" id="{7848B0A0-FCFF-8D44-98C8-ECC54D28E6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0" name="Picture 9">
            <a:extLst>
              <a:ext uri="{FF2B5EF4-FFF2-40B4-BE49-F238E27FC236}">
                <a16:creationId xmlns:a16="http://schemas.microsoft.com/office/drawing/2014/main" id="{2E6527F2-1C03-1F4F-BCC6-42E45424B3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1" name="Footer Placeholder 6">
            <a:extLst>
              <a:ext uri="{FF2B5EF4-FFF2-40B4-BE49-F238E27FC236}">
                <a16:creationId xmlns:a16="http://schemas.microsoft.com/office/drawing/2014/main" id="{AF4805EC-0E63-6143-8C7B-CEE417B60773}"/>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390276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FC8009D1-F127-4F44-BE03-51A85C7506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1" name="Rectangle 10">
            <a:extLst>
              <a:ext uri="{FF2B5EF4-FFF2-40B4-BE49-F238E27FC236}">
                <a16:creationId xmlns:a16="http://schemas.microsoft.com/office/drawing/2014/main" id="{23D9E315-8108-2C46-A333-C40F09100F63}"/>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2" name="Picture 11">
            <a:extLst>
              <a:ext uri="{FF2B5EF4-FFF2-40B4-BE49-F238E27FC236}">
                <a16:creationId xmlns:a16="http://schemas.microsoft.com/office/drawing/2014/main" id="{65D6DFD6-EF9B-A048-A865-531D8F542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3" name="Picture 12">
            <a:extLst>
              <a:ext uri="{FF2B5EF4-FFF2-40B4-BE49-F238E27FC236}">
                <a16:creationId xmlns:a16="http://schemas.microsoft.com/office/drawing/2014/main" id="{B55077D4-5B35-EF45-BD4C-F858DFA2D2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4" name="Footer Placeholder 6">
            <a:extLst>
              <a:ext uri="{FF2B5EF4-FFF2-40B4-BE49-F238E27FC236}">
                <a16:creationId xmlns:a16="http://schemas.microsoft.com/office/drawing/2014/main" id="{9A7AD64E-0264-EF4F-AC54-BF3666FB4955}"/>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44984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A651A745-A78E-2A4E-BC9C-6CDF7EA77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sp>
        <p:nvSpPr>
          <p:cNvPr id="11" name="Rectangle 10">
            <a:extLst>
              <a:ext uri="{FF2B5EF4-FFF2-40B4-BE49-F238E27FC236}">
                <a16:creationId xmlns:a16="http://schemas.microsoft.com/office/drawing/2014/main" id="{8572CCDE-CE97-1943-82D2-39C06E12FFCC}"/>
              </a:ext>
            </a:extLst>
          </p:cNvPr>
          <p:cNvSpPr/>
          <p:nvPr userDrawn="1"/>
        </p:nvSpPr>
        <p:spPr bwMode="auto">
          <a:xfrm>
            <a:off x="-6644" y="4233334"/>
            <a:ext cx="9156993" cy="751416"/>
          </a:xfrm>
          <a:prstGeom prst="rect">
            <a:avLst/>
          </a:prstGeom>
          <a:solidFill>
            <a:schemeClr val="bg1">
              <a:alpha val="7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2" name="Picture 11">
            <a:extLst>
              <a:ext uri="{FF2B5EF4-FFF2-40B4-BE49-F238E27FC236}">
                <a16:creationId xmlns:a16="http://schemas.microsoft.com/office/drawing/2014/main" id="{815BF48C-8C22-204E-8A76-AEEF9F437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6" y="4983722"/>
            <a:ext cx="9158816" cy="170965"/>
          </a:xfrm>
          <a:prstGeom prst="rect">
            <a:avLst/>
          </a:prstGeom>
        </p:spPr>
      </p:pic>
      <p:pic>
        <p:nvPicPr>
          <p:cNvPr id="13" name="Picture 12">
            <a:extLst>
              <a:ext uri="{FF2B5EF4-FFF2-40B4-BE49-F238E27FC236}">
                <a16:creationId xmlns:a16="http://schemas.microsoft.com/office/drawing/2014/main" id="{2DB20477-94FC-044E-9B13-D24C8F31B8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sp>
        <p:nvSpPr>
          <p:cNvPr id="14" name="Footer Placeholder 6">
            <a:extLst>
              <a:ext uri="{FF2B5EF4-FFF2-40B4-BE49-F238E27FC236}">
                <a16:creationId xmlns:a16="http://schemas.microsoft.com/office/drawing/2014/main" id="{B1B4746F-F35A-604D-95F4-3EE85C618CC8}"/>
              </a:ext>
            </a:extLst>
          </p:cNvPr>
          <p:cNvSpPr txBox="1">
            <a:spLocks noChangeArrowheads="1"/>
          </p:cNvSpPr>
          <p:nvPr userDrawn="1"/>
        </p:nvSpPr>
        <p:spPr bwMode="auto">
          <a:xfrm>
            <a:off x="115971" y="4579507"/>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rgbClr val="80746C"/>
                </a:solidFill>
              </a:rPr>
              <a:t>uOttawa.ca</a:t>
            </a:r>
            <a:endParaRPr lang="en-US" dirty="0">
              <a:solidFill>
                <a:srgbClr val="80746C"/>
              </a:solidFill>
            </a:endParaRPr>
          </a:p>
        </p:txBody>
      </p:sp>
    </p:spTree>
    <p:extLst>
      <p:ext uri="{BB962C8B-B14F-4D97-AF65-F5344CB8AC3E}">
        <p14:creationId xmlns:p14="http://schemas.microsoft.com/office/powerpoint/2010/main" val="1698825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4/30/21</a:t>
            </a:fld>
            <a:endParaRPr lang="en-US" dirty="0"/>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dirty="0"/>
              <a:pPr/>
              <a:t>‹#›</a:t>
            </a:fld>
            <a:endParaRPr lang="en-US" dirty="0"/>
          </a:p>
        </p:txBody>
      </p:sp>
      <p:sp>
        <p:nvSpPr>
          <p:cNvPr id="36" name="TextBox 35">
            <a:extLst>
              <a:ext uri="{FF2B5EF4-FFF2-40B4-BE49-F238E27FC236}">
                <a16:creationId xmlns:a16="http://schemas.microsoft.com/office/drawing/2014/main" id="{B493AC78-D1E9-9E45-BDB6-FEE9FABC1C1C}"/>
              </a:ext>
            </a:extLst>
          </p:cNvPr>
          <p:cNvSpPr txBox="1"/>
          <p:nvPr userDrawn="1"/>
        </p:nvSpPr>
        <p:spPr>
          <a:xfrm>
            <a:off x="8663717" y="150584"/>
            <a:ext cx="432048" cy="246221"/>
          </a:xfrm>
          <a:prstGeom prst="rect">
            <a:avLst/>
          </a:prstGeom>
          <a:noFill/>
        </p:spPr>
        <p:txBody>
          <a:bodyPr wrap="square" rtlCol="0">
            <a:spAutoFit/>
          </a:bodyPr>
          <a:lstStyle/>
          <a:p>
            <a:fld id="{F0B1AAE9-9813-2248-B2A8-96C88B254205}" type="slidenum">
              <a:rPr lang="en-US" sz="1000" smtClean="0">
                <a:solidFill>
                  <a:schemeClr val="bg2"/>
                </a:solidFill>
                <a:latin typeface="Arial;"/>
                <a:cs typeface="Arial;"/>
              </a:rPr>
              <a:t>‹#›</a:t>
            </a:fld>
            <a:endParaRPr lang="en-US" sz="1000" dirty="0">
              <a:solidFill>
                <a:schemeClr val="bg2"/>
              </a:solidFill>
              <a:latin typeface="Arial;"/>
              <a:cs typeface="Arial;"/>
            </a:endParaRPr>
          </a:p>
        </p:txBody>
      </p:sp>
    </p:spTree>
    <p:extLst>
      <p:ext uri="{BB962C8B-B14F-4D97-AF65-F5344CB8AC3E}">
        <p14:creationId xmlns:p14="http://schemas.microsoft.com/office/powerpoint/2010/main" val="28825339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672" r:id="rId18"/>
  </p:sldLayoutIdLst>
  <p:hf sldNum="0" hd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11" Type="http://schemas.openxmlformats.org/officeDocument/2006/relationships/image" Target="../media/image12.sv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lobalhealthepi.com/" TargetMode="Externa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6643" y="4241489"/>
            <a:ext cx="9165584" cy="745378"/>
          </a:xfrm>
          <a:prstGeom prst="rect">
            <a:avLst/>
          </a:prstGeom>
          <a:solidFill>
            <a:schemeClr val="tx1">
              <a:alpha val="6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10" charset="0"/>
              </a:rPr>
              <a:t> </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 y="-1399"/>
            <a:ext cx="9167283" cy="323911"/>
          </a:xfrm>
          <a:prstGeom prst="rect">
            <a:avLst/>
          </a:prstGeom>
        </p:spPr>
      </p:pic>
      <p:pic>
        <p:nvPicPr>
          <p:cNvPr id="21" name="Picture 20" descr="uOttawa_HOR_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312" y="4393158"/>
            <a:ext cx="1527048" cy="40843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4983722"/>
            <a:ext cx="9180374" cy="170964"/>
          </a:xfrm>
          <a:prstGeom prst="rect">
            <a:avLst/>
          </a:prstGeom>
        </p:spPr>
      </p:pic>
      <p:sp>
        <p:nvSpPr>
          <p:cNvPr id="23" name="Footer Placeholder 6">
            <a:extLst>
              <a:ext uri="{FF2B5EF4-FFF2-40B4-BE49-F238E27FC236}">
                <a16:creationId xmlns:a16="http://schemas.microsoft.com/office/drawing/2014/main" id="{E03F1F0B-6EBC-AA44-8926-DA3F8FC1324E}"/>
              </a:ext>
            </a:extLst>
          </p:cNvPr>
          <p:cNvSpPr txBox="1">
            <a:spLocks noChangeArrowheads="1"/>
          </p:cNvSpPr>
          <p:nvPr/>
        </p:nvSpPr>
        <p:spPr bwMode="auto">
          <a:xfrm>
            <a:off x="179512" y="4614086"/>
            <a:ext cx="4536504" cy="2700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b="1" kern="1200">
                <a:solidFill>
                  <a:srgbClr val="A69C95"/>
                </a:solidFill>
                <a:latin typeface="Verdana" charset="0"/>
                <a:ea typeface="ＭＳ Ｐゴシック" charset="0"/>
                <a:cs typeface="Verdana"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a:lstStyle>
          <a:p>
            <a:pPr algn="l"/>
            <a:r>
              <a:rPr lang="en-US" dirty="0" err="1">
                <a:solidFill>
                  <a:schemeClr val="bg1"/>
                </a:solidFill>
              </a:rPr>
              <a:t>med.uOttawa.ca</a:t>
            </a:r>
            <a:endParaRPr lang="en-US" dirty="0">
              <a:solidFill>
                <a:schemeClr val="bg1"/>
              </a:solidFill>
            </a:endParaRPr>
          </a:p>
        </p:txBody>
      </p:sp>
      <p:sp>
        <p:nvSpPr>
          <p:cNvPr id="12" name="Rectangle 11">
            <a:extLst>
              <a:ext uri="{FF2B5EF4-FFF2-40B4-BE49-F238E27FC236}">
                <a16:creationId xmlns:a16="http://schemas.microsoft.com/office/drawing/2014/main" id="{441CA50F-E681-9B48-885D-C7AA98E9B4D1}"/>
              </a:ext>
            </a:extLst>
          </p:cNvPr>
          <p:cNvSpPr/>
          <p:nvPr/>
        </p:nvSpPr>
        <p:spPr bwMode="auto">
          <a:xfrm>
            <a:off x="3799352" y="3064086"/>
            <a:ext cx="5372555" cy="918102"/>
          </a:xfrm>
          <a:prstGeom prst="rect">
            <a:avLst/>
          </a:prstGeom>
          <a:solidFill>
            <a:schemeClr val="tx1">
              <a:alpha val="65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0" charset="0"/>
            </a:endParaRPr>
          </a:p>
        </p:txBody>
      </p:sp>
      <p:sp>
        <p:nvSpPr>
          <p:cNvPr id="14" name="Title 1">
            <a:extLst>
              <a:ext uri="{FF2B5EF4-FFF2-40B4-BE49-F238E27FC236}">
                <a16:creationId xmlns:a16="http://schemas.microsoft.com/office/drawing/2014/main" id="{8A42F415-428B-7543-9784-CAE6C7458913}"/>
              </a:ext>
            </a:extLst>
          </p:cNvPr>
          <p:cNvSpPr txBox="1">
            <a:spLocks/>
          </p:cNvSpPr>
          <p:nvPr/>
        </p:nvSpPr>
        <p:spPr bwMode="auto">
          <a:xfrm>
            <a:off x="3907872" y="3101164"/>
            <a:ext cx="5159928" cy="502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a:solidFill>
                  <a:srgbClr val="990000"/>
                </a:solidFill>
                <a:latin typeface="Verdana"/>
                <a:ea typeface="ＭＳ Ｐゴシック" charset="0"/>
                <a:cs typeface="Verdana"/>
              </a:defRPr>
            </a:lvl1pPr>
            <a:lvl2pPr algn="l" rtl="0" eaLnBrk="1" fontAlgn="base" hangingPunct="1">
              <a:spcBef>
                <a:spcPct val="0"/>
              </a:spcBef>
              <a:spcAft>
                <a:spcPct val="0"/>
              </a:spcAft>
              <a:defRPr sz="2800">
                <a:solidFill>
                  <a:srgbClr val="990000"/>
                </a:solidFill>
                <a:latin typeface="Verdana" charset="0"/>
                <a:ea typeface="ＭＳ Ｐゴシック" charset="0"/>
              </a:defRPr>
            </a:lvl2pPr>
            <a:lvl3pPr algn="l" rtl="0" eaLnBrk="1" fontAlgn="base" hangingPunct="1">
              <a:spcBef>
                <a:spcPct val="0"/>
              </a:spcBef>
              <a:spcAft>
                <a:spcPct val="0"/>
              </a:spcAft>
              <a:defRPr sz="2800">
                <a:solidFill>
                  <a:srgbClr val="990000"/>
                </a:solidFill>
                <a:latin typeface="Verdana" charset="0"/>
                <a:ea typeface="ＭＳ Ｐゴシック" charset="0"/>
              </a:defRPr>
            </a:lvl3pPr>
            <a:lvl4pPr algn="l" rtl="0" eaLnBrk="1" fontAlgn="base" hangingPunct="1">
              <a:spcBef>
                <a:spcPct val="0"/>
              </a:spcBef>
              <a:spcAft>
                <a:spcPct val="0"/>
              </a:spcAft>
              <a:defRPr sz="2800">
                <a:solidFill>
                  <a:srgbClr val="990000"/>
                </a:solidFill>
                <a:latin typeface="Verdana" charset="0"/>
                <a:ea typeface="ＭＳ Ｐゴシック" charset="0"/>
              </a:defRPr>
            </a:lvl4pPr>
            <a:lvl5pPr algn="l" rtl="0" eaLnBrk="1" fontAlgn="base" hangingPunct="1">
              <a:spcBef>
                <a:spcPct val="0"/>
              </a:spcBef>
              <a:spcAft>
                <a:spcPct val="0"/>
              </a:spcAft>
              <a:defRPr sz="2800">
                <a:solidFill>
                  <a:srgbClr val="990000"/>
                </a:solidFill>
                <a:latin typeface="Verdana" charset="0"/>
                <a:ea typeface="ＭＳ Ｐゴシック" charset="0"/>
              </a:defRPr>
            </a:lvl5pPr>
            <a:lvl6pPr marL="457200" algn="l" rtl="0" eaLnBrk="1" fontAlgn="base" hangingPunct="1">
              <a:spcBef>
                <a:spcPct val="0"/>
              </a:spcBef>
              <a:spcAft>
                <a:spcPct val="0"/>
              </a:spcAft>
              <a:defRPr sz="2800">
                <a:solidFill>
                  <a:srgbClr val="990000"/>
                </a:solidFill>
                <a:latin typeface="Arial Black" pitchFamily="-110" charset="0"/>
              </a:defRPr>
            </a:lvl6pPr>
            <a:lvl7pPr marL="914400" algn="l" rtl="0" eaLnBrk="1" fontAlgn="base" hangingPunct="1">
              <a:spcBef>
                <a:spcPct val="0"/>
              </a:spcBef>
              <a:spcAft>
                <a:spcPct val="0"/>
              </a:spcAft>
              <a:defRPr sz="2800">
                <a:solidFill>
                  <a:srgbClr val="990000"/>
                </a:solidFill>
                <a:latin typeface="Arial Black" pitchFamily="-110" charset="0"/>
              </a:defRPr>
            </a:lvl7pPr>
            <a:lvl8pPr marL="1371600" algn="l" rtl="0" eaLnBrk="1" fontAlgn="base" hangingPunct="1">
              <a:spcBef>
                <a:spcPct val="0"/>
              </a:spcBef>
              <a:spcAft>
                <a:spcPct val="0"/>
              </a:spcAft>
              <a:defRPr sz="2800">
                <a:solidFill>
                  <a:srgbClr val="990000"/>
                </a:solidFill>
                <a:latin typeface="Arial Black" pitchFamily="-110" charset="0"/>
              </a:defRPr>
            </a:lvl8pPr>
            <a:lvl9pPr marL="1828800" algn="l" rtl="0" eaLnBrk="1" fontAlgn="base" hangingPunct="1">
              <a:spcBef>
                <a:spcPct val="0"/>
              </a:spcBef>
              <a:spcAft>
                <a:spcPct val="0"/>
              </a:spcAft>
              <a:defRPr sz="2800">
                <a:solidFill>
                  <a:srgbClr val="990000"/>
                </a:solidFill>
                <a:latin typeface="Arial Black" pitchFamily="-110" charset="0"/>
              </a:defRPr>
            </a:lvl9pPr>
          </a:lstStyle>
          <a:p>
            <a:r>
              <a:rPr lang="en-US" sz="1600" dirty="0">
                <a:solidFill>
                  <a:schemeClr val="bg1"/>
                </a:solidFill>
                <a:latin typeface="Arial"/>
                <a:cs typeface="Arial"/>
              </a:rPr>
              <a:t>Virtual Town Hall: Preliminary Results 2020</a:t>
            </a:r>
          </a:p>
        </p:txBody>
      </p:sp>
      <p:sp>
        <p:nvSpPr>
          <p:cNvPr id="16" name="Text Placeholder 2">
            <a:extLst>
              <a:ext uri="{FF2B5EF4-FFF2-40B4-BE49-F238E27FC236}">
                <a16:creationId xmlns:a16="http://schemas.microsoft.com/office/drawing/2014/main" id="{82BBD121-B644-974E-B2D6-164F82363C07}"/>
              </a:ext>
            </a:extLst>
          </p:cNvPr>
          <p:cNvSpPr txBox="1">
            <a:spLocks/>
          </p:cNvSpPr>
          <p:nvPr/>
        </p:nvSpPr>
        <p:spPr bwMode="auto">
          <a:xfrm>
            <a:off x="3877863" y="3654163"/>
            <a:ext cx="5477893" cy="264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har char="•"/>
              <a:defRPr sz="2000">
                <a:solidFill>
                  <a:schemeClr val="tx1"/>
                </a:solidFill>
                <a:latin typeface="Verdana"/>
                <a:ea typeface="ＭＳ Ｐゴシック" charset="0"/>
                <a:cs typeface="Verdana"/>
              </a:defRPr>
            </a:lvl1pPr>
            <a:lvl2pPr marL="742950" indent="-28575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2pPr>
            <a:lvl3pPr marL="11430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3pPr>
            <a:lvl4pPr marL="16002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4pPr>
            <a:lvl5pPr marL="20574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a:lstStyle>
          <a:p>
            <a:pPr marL="0" indent="0">
              <a:buNone/>
            </a:pPr>
            <a:r>
              <a:rPr lang="en-US" sz="1050" dirty="0">
                <a:solidFill>
                  <a:schemeClr val="bg1"/>
                </a:solidFill>
                <a:latin typeface="Arial"/>
                <a:cs typeface="Arial"/>
              </a:rPr>
              <a:t>Manisha Kulkarni, PhD; Roman McKay, PhD | School of Epidemiology &amp; Public Health</a:t>
            </a:r>
          </a:p>
        </p:txBody>
      </p:sp>
      <p:sp>
        <p:nvSpPr>
          <p:cNvPr id="22" name="Rectangle 21">
            <a:extLst>
              <a:ext uri="{FF2B5EF4-FFF2-40B4-BE49-F238E27FC236}">
                <a16:creationId xmlns:a16="http://schemas.microsoft.com/office/drawing/2014/main" id="{28813357-FC8B-3740-825F-B66AC43D97E2}"/>
              </a:ext>
            </a:extLst>
          </p:cNvPr>
          <p:cNvSpPr/>
          <p:nvPr/>
        </p:nvSpPr>
        <p:spPr bwMode="auto">
          <a:xfrm>
            <a:off x="3724017" y="3063962"/>
            <a:ext cx="78511" cy="918102"/>
          </a:xfrm>
          <a:prstGeom prst="rect">
            <a:avLst/>
          </a:prstGeom>
          <a:solidFill>
            <a:srgbClr val="251336"/>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A69C95"/>
              </a:solidFill>
              <a:effectLst/>
              <a:latin typeface="Times" pitchFamily="-110" charset="0"/>
            </a:endParaRPr>
          </a:p>
        </p:txBody>
      </p:sp>
      <p:pic>
        <p:nvPicPr>
          <p:cNvPr id="5" name="Picture 4">
            <a:extLst>
              <a:ext uri="{FF2B5EF4-FFF2-40B4-BE49-F238E27FC236}">
                <a16:creationId xmlns:a16="http://schemas.microsoft.com/office/drawing/2014/main" id="{9FE1FA24-64A7-4142-BE9D-0DEC64311067}"/>
              </a:ext>
            </a:extLst>
          </p:cNvPr>
          <p:cNvPicPr>
            <a:picLocks noChangeAspect="1"/>
          </p:cNvPicPr>
          <p:nvPr/>
        </p:nvPicPr>
        <p:blipFill>
          <a:blip r:embed="rId6"/>
          <a:srcRect/>
          <a:stretch/>
        </p:blipFill>
        <p:spPr>
          <a:xfrm>
            <a:off x="7058361" y="113344"/>
            <a:ext cx="1922781" cy="1922781"/>
          </a:xfrm>
          <a:prstGeom prst="rect">
            <a:avLst/>
          </a:prstGeom>
        </p:spPr>
      </p:pic>
      <p:pic>
        <p:nvPicPr>
          <p:cNvPr id="18" name="Picture 17" descr="Logo, company name&#10;&#10;Description automatically generated">
            <a:extLst>
              <a:ext uri="{FF2B5EF4-FFF2-40B4-BE49-F238E27FC236}">
                <a16:creationId xmlns:a16="http://schemas.microsoft.com/office/drawing/2014/main" id="{2819DAAC-4957-9E4B-8B9B-DC7AF51FF1F6}"/>
              </a:ext>
            </a:extLst>
          </p:cNvPr>
          <p:cNvPicPr>
            <a:picLocks noChangeAspect="1"/>
          </p:cNvPicPr>
          <p:nvPr/>
        </p:nvPicPr>
        <p:blipFill rotWithShape="1">
          <a:blip r:embed="rId7"/>
          <a:srcRect l="1923" t="2160" r="68391" b="54967"/>
          <a:stretch/>
        </p:blipFill>
        <p:spPr>
          <a:xfrm>
            <a:off x="7602296" y="175888"/>
            <a:ext cx="1463450" cy="1434317"/>
          </a:xfrm>
          <a:prstGeom prst="rect">
            <a:avLst/>
          </a:prstGeom>
        </p:spPr>
      </p:pic>
      <p:pic>
        <p:nvPicPr>
          <p:cNvPr id="20" name="Picture 19" descr="A bug on a leaf&#10;&#10;Description automatically generated">
            <a:extLst>
              <a:ext uri="{FF2B5EF4-FFF2-40B4-BE49-F238E27FC236}">
                <a16:creationId xmlns:a16="http://schemas.microsoft.com/office/drawing/2014/main" id="{FFDA5C9E-7F95-2745-8778-DED661768ACD}"/>
              </a:ext>
            </a:extLst>
          </p:cNvPr>
          <p:cNvPicPr>
            <a:picLocks noChangeAspect="1"/>
          </p:cNvPicPr>
          <p:nvPr/>
        </p:nvPicPr>
        <p:blipFill rotWithShape="1">
          <a:blip r:embed="rId8">
            <a:alphaModFix amt="85000"/>
            <a:extLst>
              <a:ext uri="{BEBA8EAE-BF5A-486C-A8C5-ECC9F3942E4B}">
                <a14:imgProps xmlns:a14="http://schemas.microsoft.com/office/drawing/2010/main">
                  <a14:imgLayer r:embed="rId9">
                    <a14:imgEffect>
                      <a14:backgroundRemoval t="48385" b="60569" l="50726" r="57842">
                        <a14:foregroundMark x1="52130" y1="50562" x2="51990" y2="49228"/>
                        <a14:foregroundMark x1="51990" y1="49228" x2="51475" y2="49122"/>
                        <a14:foregroundMark x1="54869" y1="49579" x2="55103" y2="48841"/>
                        <a14:foregroundMark x1="55595" y1="50737" x2="55946" y2="49473"/>
                        <a14:foregroundMark x1="55946" y1="49473" x2="56180" y2="49157"/>
                        <a14:foregroundMark x1="55033" y1="48455" x2="54752" y2="48385"/>
                        <a14:foregroundMark x1="55969" y1="54424" x2="57865" y2="55407"/>
                        <a14:foregroundMark x1="57865" y1="55407" x2="57865" y2="55407"/>
                        <a14:foregroundMark x1="56156" y1="54143" x2="56601" y2="55653"/>
                        <a14:foregroundMark x1="56601" y1="55653" x2="56601" y2="55899"/>
                        <a14:foregroundMark x1="54025" y1="56113" x2="52832" y2="60569"/>
                        <a14:foregroundMark x1="52832" y1="60569" x2="52832" y2="60569"/>
                        <a14:foregroundMark x1="51709" y1="57795" x2="51428" y2="58567"/>
                        <a14:foregroundMark x1="55056" y1="52458" x2="55501" y2="50983"/>
                        <a14:backgroundMark x1="53886" y1="56004" x2="52903" y2="55934"/>
                        <a14:backgroundMark x1="52903" y1="55934" x2="52903" y2="55934"/>
                        <a14:backgroundMark x1="52715" y1="55197" x2="52903" y2="55197"/>
                        <a14:backgroundMark x1="55243" y1="55197" x2="55360" y2="54775"/>
                        <a14:backgroundMark x1="55501" y1="53511" x2="55712" y2="52001"/>
                        <a14:backgroundMark x1="55712" y1="52001" x2="55712" y2="52001"/>
                        <a14:backgroundMark x1="55712" y1="51510" x2="55899" y2="54038"/>
                        <a14:backgroundMark x1="55899" y1="54038" x2="55899" y2="54038"/>
                        <a14:backgroundMark x1="55267" y1="54775" x2="54986" y2="55513"/>
                        <a14:backgroundMark x1="54939" y1="55794" x2="55080" y2="54635"/>
                        <a14:backgroundMark x1="53137" y1="55688" x2="53745" y2="56531"/>
                        <a14:backgroundMark x1="53745" y1="56531" x2="53745" y2="56531"/>
                      </a14:backgroundRemoval>
                    </a14:imgEffect>
                  </a14:imgLayer>
                </a14:imgProps>
              </a:ext>
            </a:extLst>
          </a:blip>
          <a:srcRect l="50000" t="47769" r="42654" b="39238"/>
          <a:stretch/>
        </p:blipFill>
        <p:spPr>
          <a:xfrm rot="11222803">
            <a:off x="300421" y="1819686"/>
            <a:ext cx="161355" cy="190269"/>
          </a:xfrm>
          <a:prstGeom prst="rect">
            <a:avLst/>
          </a:prstGeom>
        </p:spPr>
      </p:pic>
      <p:pic>
        <p:nvPicPr>
          <p:cNvPr id="24" name="Picture 23" descr="A bug on a leaf&#10;&#10;Description automatically generated">
            <a:extLst>
              <a:ext uri="{FF2B5EF4-FFF2-40B4-BE49-F238E27FC236}">
                <a16:creationId xmlns:a16="http://schemas.microsoft.com/office/drawing/2014/main" id="{18479813-FE5F-EC40-9AF0-0C975FD4A681}"/>
              </a:ext>
            </a:extLst>
          </p:cNvPr>
          <p:cNvPicPr>
            <a:picLocks noChangeAspect="1"/>
          </p:cNvPicPr>
          <p:nvPr/>
        </p:nvPicPr>
        <p:blipFill rotWithShape="1">
          <a:blip r:embed="rId8">
            <a:alphaModFix amt="70000"/>
            <a:extLst>
              <a:ext uri="{BEBA8EAE-BF5A-486C-A8C5-ECC9F3942E4B}">
                <a14:imgProps xmlns:a14="http://schemas.microsoft.com/office/drawing/2010/main">
                  <a14:imgLayer r:embed="rId9">
                    <a14:imgEffect>
                      <a14:backgroundRemoval t="48385" b="60569" l="50726" r="57842">
                        <a14:foregroundMark x1="52130" y1="50562" x2="51990" y2="49228"/>
                        <a14:foregroundMark x1="51990" y1="49228" x2="51475" y2="49122"/>
                        <a14:foregroundMark x1="54869" y1="49579" x2="55103" y2="48841"/>
                        <a14:foregroundMark x1="55595" y1="50737" x2="55946" y2="49473"/>
                        <a14:foregroundMark x1="55946" y1="49473" x2="56180" y2="49157"/>
                        <a14:foregroundMark x1="55033" y1="48455" x2="54752" y2="48385"/>
                        <a14:foregroundMark x1="55969" y1="54424" x2="57865" y2="55407"/>
                        <a14:foregroundMark x1="57865" y1="55407" x2="57865" y2="55407"/>
                        <a14:foregroundMark x1="56156" y1="54143" x2="56601" y2="55653"/>
                        <a14:foregroundMark x1="56601" y1="55653" x2="56601" y2="55899"/>
                        <a14:foregroundMark x1="54025" y1="56113" x2="52832" y2="60569"/>
                        <a14:foregroundMark x1="52832" y1="60569" x2="52832" y2="60569"/>
                        <a14:foregroundMark x1="51709" y1="57795" x2="51428" y2="58567"/>
                        <a14:foregroundMark x1="55056" y1="52458" x2="55501" y2="50983"/>
                        <a14:backgroundMark x1="53886" y1="56004" x2="52903" y2="55934"/>
                        <a14:backgroundMark x1="52903" y1="55934" x2="52903" y2="55934"/>
                        <a14:backgroundMark x1="52715" y1="55197" x2="52903" y2="55197"/>
                        <a14:backgroundMark x1="55243" y1="55197" x2="55360" y2="54775"/>
                        <a14:backgroundMark x1="55501" y1="53511" x2="55712" y2="52001"/>
                        <a14:backgroundMark x1="55712" y1="52001" x2="55712" y2="52001"/>
                        <a14:backgroundMark x1="55712" y1="51510" x2="55899" y2="54038"/>
                        <a14:backgroundMark x1="55899" y1="54038" x2="55899" y2="54038"/>
                        <a14:backgroundMark x1="55267" y1="54775" x2="54986" y2="55513"/>
                        <a14:backgroundMark x1="54939" y1="55794" x2="55080" y2="54635"/>
                        <a14:backgroundMark x1="53137" y1="55688" x2="53745" y2="56531"/>
                        <a14:backgroundMark x1="53745" y1="56531" x2="53745" y2="56531"/>
                      </a14:backgroundRemoval>
                    </a14:imgEffect>
                  </a14:imgLayer>
                </a14:imgProps>
              </a:ext>
            </a:extLst>
          </a:blip>
          <a:srcRect l="50000" t="47769" r="42654" b="39238"/>
          <a:stretch/>
        </p:blipFill>
        <p:spPr>
          <a:xfrm rot="12974533">
            <a:off x="1229028" y="2791481"/>
            <a:ext cx="192614" cy="227129"/>
          </a:xfrm>
          <a:prstGeom prst="rect">
            <a:avLst/>
          </a:prstGeom>
        </p:spPr>
      </p:pic>
      <p:pic>
        <p:nvPicPr>
          <p:cNvPr id="25" name="Picture 24" descr="A bug on a leaf&#10;&#10;Description automatically generated">
            <a:extLst>
              <a:ext uri="{FF2B5EF4-FFF2-40B4-BE49-F238E27FC236}">
                <a16:creationId xmlns:a16="http://schemas.microsoft.com/office/drawing/2014/main" id="{01E0ABBD-D90B-FE4F-BCC7-47027FCD3315}"/>
              </a:ext>
            </a:extLst>
          </p:cNvPr>
          <p:cNvPicPr>
            <a:picLocks noChangeAspect="1"/>
          </p:cNvPicPr>
          <p:nvPr/>
        </p:nvPicPr>
        <p:blipFill rotWithShape="1">
          <a:blip r:embed="rId8">
            <a:alphaModFix amt="85000"/>
            <a:extLst>
              <a:ext uri="{BEBA8EAE-BF5A-486C-A8C5-ECC9F3942E4B}">
                <a14:imgProps xmlns:a14="http://schemas.microsoft.com/office/drawing/2010/main">
                  <a14:imgLayer r:embed="rId9">
                    <a14:imgEffect>
                      <a14:backgroundRemoval t="48385" b="60569" l="50726" r="57842">
                        <a14:foregroundMark x1="52130" y1="50562" x2="51990" y2="49228"/>
                        <a14:foregroundMark x1="51990" y1="49228" x2="51475" y2="49122"/>
                        <a14:foregroundMark x1="54869" y1="49579" x2="55103" y2="48841"/>
                        <a14:foregroundMark x1="55595" y1="50737" x2="55946" y2="49473"/>
                        <a14:foregroundMark x1="55946" y1="49473" x2="56180" y2="49157"/>
                        <a14:foregroundMark x1="55033" y1="48455" x2="54752" y2="48385"/>
                        <a14:foregroundMark x1="55969" y1="54424" x2="57865" y2="55407"/>
                        <a14:foregroundMark x1="57865" y1="55407" x2="57865" y2="55407"/>
                        <a14:foregroundMark x1="56156" y1="54143" x2="56601" y2="55653"/>
                        <a14:foregroundMark x1="56601" y1="55653" x2="56601" y2="55899"/>
                        <a14:foregroundMark x1="54025" y1="56113" x2="52832" y2="60569"/>
                        <a14:foregroundMark x1="52832" y1="60569" x2="52832" y2="60569"/>
                        <a14:foregroundMark x1="51709" y1="57795" x2="51428" y2="58567"/>
                        <a14:foregroundMark x1="55056" y1="52458" x2="55501" y2="50983"/>
                        <a14:backgroundMark x1="53886" y1="56004" x2="52903" y2="55934"/>
                        <a14:backgroundMark x1="52903" y1="55934" x2="52903" y2="55934"/>
                        <a14:backgroundMark x1="52715" y1="55197" x2="52903" y2="55197"/>
                        <a14:backgroundMark x1="55243" y1="55197" x2="55360" y2="54775"/>
                        <a14:backgroundMark x1="55501" y1="53511" x2="55712" y2="52001"/>
                        <a14:backgroundMark x1="55712" y1="52001" x2="55712" y2="52001"/>
                        <a14:backgroundMark x1="55712" y1="51510" x2="55899" y2="54038"/>
                        <a14:backgroundMark x1="55899" y1="54038" x2="55899" y2="54038"/>
                        <a14:backgroundMark x1="55267" y1="54775" x2="54986" y2="55513"/>
                        <a14:backgroundMark x1="54939" y1="55794" x2="55080" y2="54635"/>
                        <a14:backgroundMark x1="53137" y1="55688" x2="53745" y2="56531"/>
                        <a14:backgroundMark x1="53745" y1="56531" x2="53745" y2="56531"/>
                      </a14:backgroundRemoval>
                    </a14:imgEffect>
                  </a14:imgLayer>
                </a14:imgProps>
              </a:ext>
            </a:extLst>
          </a:blip>
          <a:srcRect l="50000" t="47769" r="42654" b="39238"/>
          <a:stretch/>
        </p:blipFill>
        <p:spPr>
          <a:xfrm rot="10800000">
            <a:off x="299407" y="2476615"/>
            <a:ext cx="161355" cy="190269"/>
          </a:xfrm>
          <a:prstGeom prst="rect">
            <a:avLst/>
          </a:prstGeom>
        </p:spPr>
      </p:pic>
      <p:pic>
        <p:nvPicPr>
          <p:cNvPr id="26" name="Picture 25" descr="A bug on a leaf&#10;&#10;Description automatically generated">
            <a:extLst>
              <a:ext uri="{FF2B5EF4-FFF2-40B4-BE49-F238E27FC236}">
                <a16:creationId xmlns:a16="http://schemas.microsoft.com/office/drawing/2014/main" id="{0380AE93-8E30-4A4C-B969-313B56A4943E}"/>
              </a:ext>
            </a:extLst>
          </p:cNvPr>
          <p:cNvPicPr>
            <a:picLocks noChangeAspect="1"/>
          </p:cNvPicPr>
          <p:nvPr/>
        </p:nvPicPr>
        <p:blipFill rotWithShape="1">
          <a:blip r:embed="rId8">
            <a:alphaModFix amt="35000"/>
            <a:extLst>
              <a:ext uri="{BEBA8EAE-BF5A-486C-A8C5-ECC9F3942E4B}">
                <a14:imgProps xmlns:a14="http://schemas.microsoft.com/office/drawing/2010/main">
                  <a14:imgLayer r:embed="rId9">
                    <a14:imgEffect>
                      <a14:backgroundRemoval t="48385" b="60569" l="50726" r="57842">
                        <a14:foregroundMark x1="52130" y1="50562" x2="51990" y2="49228"/>
                        <a14:foregroundMark x1="51990" y1="49228" x2="51475" y2="49122"/>
                        <a14:foregroundMark x1="54869" y1="49579" x2="55103" y2="48841"/>
                        <a14:foregroundMark x1="55595" y1="50737" x2="55946" y2="49473"/>
                        <a14:foregroundMark x1="55946" y1="49473" x2="56180" y2="49157"/>
                        <a14:foregroundMark x1="55033" y1="48455" x2="54752" y2="48385"/>
                        <a14:foregroundMark x1="55969" y1="54424" x2="57865" y2="55407"/>
                        <a14:foregroundMark x1="57865" y1="55407" x2="57865" y2="55407"/>
                        <a14:foregroundMark x1="56156" y1="54143" x2="56601" y2="55653"/>
                        <a14:foregroundMark x1="56601" y1="55653" x2="56601" y2="55899"/>
                        <a14:foregroundMark x1="54025" y1="56113" x2="52832" y2="60569"/>
                        <a14:foregroundMark x1="52832" y1="60569" x2="52832" y2="60569"/>
                        <a14:foregroundMark x1="51709" y1="57795" x2="51428" y2="58567"/>
                        <a14:foregroundMark x1="55056" y1="52458" x2="55501" y2="50983"/>
                        <a14:backgroundMark x1="53886" y1="56004" x2="52903" y2="55934"/>
                        <a14:backgroundMark x1="52903" y1="55934" x2="52903" y2="55934"/>
                        <a14:backgroundMark x1="52715" y1="55197" x2="52903" y2="55197"/>
                        <a14:backgroundMark x1="55243" y1="55197" x2="55360" y2="54775"/>
                        <a14:backgroundMark x1="55501" y1="53511" x2="55712" y2="52001"/>
                        <a14:backgroundMark x1="55712" y1="52001" x2="55712" y2="52001"/>
                        <a14:backgroundMark x1="55712" y1="51510" x2="55899" y2="54038"/>
                        <a14:backgroundMark x1="55899" y1="54038" x2="55899" y2="54038"/>
                        <a14:backgroundMark x1="55267" y1="54775" x2="54986" y2="55513"/>
                        <a14:backgroundMark x1="54939" y1="55794" x2="55080" y2="54635"/>
                        <a14:backgroundMark x1="53137" y1="55688" x2="53745" y2="56531"/>
                        <a14:backgroundMark x1="53745" y1="56531" x2="53745" y2="56531"/>
                      </a14:backgroundRemoval>
                    </a14:imgEffect>
                  </a14:imgLayer>
                </a14:imgProps>
              </a:ext>
            </a:extLst>
          </a:blip>
          <a:srcRect l="50000" t="47769" r="42654" b="39238"/>
          <a:stretch/>
        </p:blipFill>
        <p:spPr>
          <a:xfrm rot="13763162">
            <a:off x="1859356" y="1181256"/>
            <a:ext cx="161355" cy="190269"/>
          </a:xfrm>
          <a:prstGeom prst="rect">
            <a:avLst/>
          </a:prstGeom>
        </p:spPr>
      </p:pic>
      <p:pic>
        <p:nvPicPr>
          <p:cNvPr id="3" name="Graphic 2">
            <a:extLst>
              <a:ext uri="{FF2B5EF4-FFF2-40B4-BE49-F238E27FC236}">
                <a16:creationId xmlns:a16="http://schemas.microsoft.com/office/drawing/2014/main" id="{F5E5B1EC-8AA9-1C4B-994C-55627486A5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19946" y="214936"/>
            <a:ext cx="2468690" cy="2571552"/>
          </a:xfrm>
          <a:prstGeom prst="rect">
            <a:avLst/>
          </a:prstGeom>
        </p:spPr>
      </p:pic>
    </p:spTree>
    <p:extLst>
      <p:ext uri="{BB962C8B-B14F-4D97-AF65-F5344CB8AC3E}">
        <p14:creationId xmlns:p14="http://schemas.microsoft.com/office/powerpoint/2010/main" val="16762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843C40-4E5B-44BB-BED0-33412C953675}"/>
              </a:ext>
            </a:extLst>
          </p:cNvPr>
          <p:cNvSpPr txBox="1"/>
          <p:nvPr/>
        </p:nvSpPr>
        <p:spPr>
          <a:xfrm>
            <a:off x="1366024" y="3394665"/>
            <a:ext cx="4514133" cy="1499513"/>
          </a:xfrm>
          <a:prstGeom prst="rect">
            <a:avLst/>
          </a:prstGeom>
          <a:noFill/>
        </p:spPr>
        <p:txBody>
          <a:bodyPr wrap="square">
            <a:spAutoFit/>
          </a:bodyPr>
          <a:lstStyle/>
          <a:p>
            <a:pPr>
              <a:lnSpc>
                <a:spcPct val="107000"/>
              </a:lnSpc>
              <a:spcBef>
                <a:spcPts val="0"/>
              </a:spcBef>
              <a:spcAft>
                <a:spcPts val="600"/>
              </a:spcAft>
            </a:pPr>
            <a:r>
              <a:rPr lang="en-CA" sz="1200" b="1" dirty="0">
                <a:latin typeface="+mn-lt"/>
                <a:ea typeface="Calibri" panose="020F0502020204030204" pitchFamily="34" charset="0"/>
                <a:cs typeface="Arial" panose="020B0604020202020204" pitchFamily="34" charset="0"/>
              </a:rPr>
              <a:t>Map:</a:t>
            </a:r>
            <a:r>
              <a:rPr lang="en-CA" sz="1200" dirty="0">
                <a:latin typeface="+mn-lt"/>
                <a:ea typeface="Calibri" panose="020F0502020204030204" pitchFamily="34" charset="0"/>
                <a:cs typeface="Arial" panose="020B0604020202020204" pitchFamily="34" charset="0"/>
              </a:rPr>
              <a:t> Ottawa area with 4 sentinel neighborhoods: </a:t>
            </a:r>
          </a:p>
          <a:p>
            <a:pPr marL="228600" indent="-228600">
              <a:lnSpc>
                <a:spcPct val="107000"/>
              </a:lnSpc>
              <a:spcBef>
                <a:spcPts val="0"/>
              </a:spcBef>
              <a:spcAft>
                <a:spcPts val="600"/>
              </a:spcAft>
              <a:buAutoNum type="arabicParenBoth"/>
            </a:pPr>
            <a:r>
              <a:rPr lang="en-CA" sz="1200" dirty="0">
                <a:latin typeface="+mn-lt"/>
                <a:ea typeface="Calibri" panose="020F0502020204030204" pitchFamily="34" charset="0"/>
                <a:cs typeface="Arial" panose="020B0604020202020204" pitchFamily="34" charset="0"/>
              </a:rPr>
              <a:t>Kanata North (</a:t>
            </a:r>
            <a:r>
              <a:rPr lang="en-CA" sz="1200" dirty="0" err="1">
                <a:latin typeface="+mn-lt"/>
                <a:ea typeface="Calibri" panose="020F0502020204030204" pitchFamily="34" charset="0"/>
                <a:cs typeface="Arial" panose="020B0604020202020204" pitchFamily="34" charset="0"/>
              </a:rPr>
              <a:t>Kizell</a:t>
            </a:r>
            <a:r>
              <a:rPr lang="en-CA" sz="1200" dirty="0">
                <a:latin typeface="+mn-lt"/>
                <a:ea typeface="Calibri" panose="020F0502020204030204" pitchFamily="34" charset="0"/>
                <a:cs typeface="Arial" panose="020B0604020202020204" pitchFamily="34" charset="0"/>
              </a:rPr>
              <a:t> Pond); </a:t>
            </a:r>
          </a:p>
          <a:p>
            <a:pPr marL="228600" indent="-228600">
              <a:lnSpc>
                <a:spcPct val="107000"/>
              </a:lnSpc>
              <a:spcBef>
                <a:spcPts val="0"/>
              </a:spcBef>
              <a:spcAft>
                <a:spcPts val="600"/>
              </a:spcAft>
              <a:buAutoNum type="arabicParenBoth"/>
            </a:pPr>
            <a:r>
              <a:rPr lang="en-CA" sz="1200" dirty="0">
                <a:latin typeface="+mn-lt"/>
                <a:ea typeface="Calibri" panose="020F0502020204030204" pitchFamily="34" charset="0"/>
                <a:cs typeface="Arial" panose="020B0604020202020204" pitchFamily="34" charset="0"/>
              </a:rPr>
              <a:t>Kanata South (Stonehaven neighborhood)</a:t>
            </a:r>
            <a:r>
              <a:rPr lang="en-CA" sz="1600" dirty="0">
                <a:latin typeface="+mn-lt"/>
                <a:ea typeface="Calibri" panose="020F0502020204030204" pitchFamily="34" charset="0"/>
                <a:cs typeface="Arial" panose="020B0604020202020204" pitchFamily="34" charset="0"/>
              </a:rPr>
              <a:t>;</a:t>
            </a:r>
            <a:r>
              <a:rPr lang="en-CA" sz="1200" dirty="0">
                <a:latin typeface="+mn-lt"/>
                <a:ea typeface="Calibri" panose="020F0502020204030204" pitchFamily="34" charset="0"/>
                <a:cs typeface="Arial" panose="020B0604020202020204" pitchFamily="34" charset="0"/>
              </a:rPr>
              <a:t> </a:t>
            </a:r>
          </a:p>
          <a:p>
            <a:pPr marL="228600" indent="-228600">
              <a:lnSpc>
                <a:spcPct val="107000"/>
              </a:lnSpc>
              <a:spcBef>
                <a:spcPts val="0"/>
              </a:spcBef>
              <a:spcAft>
                <a:spcPts val="600"/>
              </a:spcAft>
              <a:buAutoNum type="arabicParenBoth"/>
            </a:pPr>
            <a:r>
              <a:rPr lang="en-CA" sz="1200" dirty="0">
                <a:latin typeface="+mn-lt"/>
                <a:ea typeface="Calibri" panose="020F0502020204030204" pitchFamily="34" charset="0"/>
                <a:cs typeface="Arial" panose="020B0604020202020204" pitchFamily="34" charset="0"/>
              </a:rPr>
              <a:t>Stittsville – Upper Poole Creek corridor; and </a:t>
            </a:r>
          </a:p>
          <a:p>
            <a:pPr marL="228600" indent="-228600">
              <a:lnSpc>
                <a:spcPct val="107000"/>
              </a:lnSpc>
              <a:spcBef>
                <a:spcPts val="0"/>
              </a:spcBef>
              <a:spcAft>
                <a:spcPts val="600"/>
              </a:spcAft>
              <a:buAutoNum type="arabicParenBoth"/>
            </a:pPr>
            <a:r>
              <a:rPr lang="en-CA" sz="1200" dirty="0">
                <a:latin typeface="+mn-lt"/>
                <a:ea typeface="Calibri" panose="020F0502020204030204" pitchFamily="34" charset="0"/>
                <a:cs typeface="Arial" panose="020B0604020202020204" pitchFamily="34" charset="0"/>
              </a:rPr>
              <a:t>Carp Hill </a:t>
            </a:r>
            <a:r>
              <a:rPr lang="en-CA" sz="1600" dirty="0">
                <a:latin typeface="+mn-lt"/>
                <a:ea typeface="Calibri" panose="020F0502020204030204" pitchFamily="34" charset="0"/>
                <a:cs typeface="Arial" panose="020B0604020202020204" pitchFamily="34" charset="0"/>
              </a:rPr>
              <a:t>(</a:t>
            </a:r>
            <a:r>
              <a:rPr lang="en-CA" sz="1200" dirty="0">
                <a:latin typeface="+mn-lt"/>
                <a:ea typeface="Calibri" panose="020F0502020204030204" pitchFamily="34" charset="0"/>
                <a:cs typeface="Arial" panose="020B0604020202020204" pitchFamily="34" charset="0"/>
              </a:rPr>
              <a:t>Wetland Complex).</a:t>
            </a:r>
            <a:endParaRPr lang="en-US" sz="1200" dirty="0">
              <a:latin typeface="+mn-l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1C9FBF9-1041-44BC-A035-88F63DB2088A}"/>
              </a:ext>
            </a:extLst>
          </p:cNvPr>
          <p:cNvPicPr/>
          <p:nvPr/>
        </p:nvPicPr>
        <p:blipFill rotWithShape="1">
          <a:blip r:embed="rId3"/>
          <a:srcRect l="9948" t="19274" r="43136" b="17069"/>
          <a:stretch/>
        </p:blipFill>
        <p:spPr bwMode="auto">
          <a:xfrm>
            <a:off x="1225754" y="338441"/>
            <a:ext cx="3888432" cy="3058463"/>
          </a:xfrm>
          <a:prstGeom prst="rect">
            <a:avLst/>
          </a:prstGeom>
          <a:ln>
            <a:noFill/>
          </a:ln>
          <a:extLst>
            <a:ext uri="{53640926-AAD7-44D8-BBD7-CCE9431645EC}">
              <a14:shadowObscured xmlns:a14="http://schemas.microsoft.com/office/drawing/2010/main"/>
            </a:ext>
          </a:extLst>
        </p:spPr>
      </p:pic>
      <p:sp useBgFill="1">
        <p:nvSpPr>
          <p:cNvPr id="7" name="Rounded Rectangle 11">
            <a:extLst>
              <a:ext uri="{FF2B5EF4-FFF2-40B4-BE49-F238E27FC236}">
                <a16:creationId xmlns:a16="http://schemas.microsoft.com/office/drawing/2014/main" id="{52A1A55A-C075-4230-8C35-C44EB677A8E9}"/>
              </a:ext>
            </a:extLst>
          </p:cNvPr>
          <p:cNvSpPr/>
          <p:nvPr/>
        </p:nvSpPr>
        <p:spPr>
          <a:xfrm rot="19234806">
            <a:off x="1740106" y="1293995"/>
            <a:ext cx="367997" cy="364331"/>
          </a:xfrm>
          <a:prstGeom prst="ellipse">
            <a:avLst/>
          </a:prstGeom>
          <a:ln w="19050" cap="flat" cmpd="sng" algn="ctr">
            <a:solidFill>
              <a:srgbClr val="FF00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800"/>
          </a:p>
        </p:txBody>
      </p:sp>
      <p:sp useBgFill="1">
        <p:nvSpPr>
          <p:cNvPr id="8" name="Rounded Rectangle 11">
            <a:extLst>
              <a:ext uri="{FF2B5EF4-FFF2-40B4-BE49-F238E27FC236}">
                <a16:creationId xmlns:a16="http://schemas.microsoft.com/office/drawing/2014/main" id="{7CF2E1BB-EFD3-44AA-A947-9B4DD3D230B2}"/>
              </a:ext>
            </a:extLst>
          </p:cNvPr>
          <p:cNvSpPr/>
          <p:nvPr/>
        </p:nvSpPr>
        <p:spPr>
          <a:xfrm rot="19234806">
            <a:off x="2575080" y="1600927"/>
            <a:ext cx="367997" cy="364331"/>
          </a:xfrm>
          <a:prstGeom prst="ellipse">
            <a:avLst/>
          </a:prstGeom>
          <a:ln w="19050" cap="flat" cmpd="sng" algn="ctr">
            <a:solidFill>
              <a:srgbClr val="FF00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800"/>
          </a:p>
        </p:txBody>
      </p:sp>
      <p:sp useBgFill="1">
        <p:nvSpPr>
          <p:cNvPr id="9" name="Rounded Rectangle 11">
            <a:extLst>
              <a:ext uri="{FF2B5EF4-FFF2-40B4-BE49-F238E27FC236}">
                <a16:creationId xmlns:a16="http://schemas.microsoft.com/office/drawing/2014/main" id="{F5D4D788-2F8E-4C5A-A52D-99A4427F39EB}"/>
              </a:ext>
            </a:extLst>
          </p:cNvPr>
          <p:cNvSpPr/>
          <p:nvPr/>
        </p:nvSpPr>
        <p:spPr>
          <a:xfrm rot="19234806">
            <a:off x="2605354" y="2507820"/>
            <a:ext cx="367997" cy="364331"/>
          </a:xfrm>
          <a:prstGeom prst="ellipse">
            <a:avLst/>
          </a:prstGeom>
          <a:ln w="19050" cap="flat" cmpd="sng" algn="ctr">
            <a:solidFill>
              <a:srgbClr val="FF00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800"/>
          </a:p>
        </p:txBody>
      </p:sp>
      <p:sp useBgFill="1">
        <p:nvSpPr>
          <p:cNvPr id="10" name="Rounded Rectangle 11">
            <a:extLst>
              <a:ext uri="{FF2B5EF4-FFF2-40B4-BE49-F238E27FC236}">
                <a16:creationId xmlns:a16="http://schemas.microsoft.com/office/drawing/2014/main" id="{FA283CEA-F0F1-4F41-9798-369B97C9848C}"/>
              </a:ext>
            </a:extLst>
          </p:cNvPr>
          <p:cNvSpPr/>
          <p:nvPr/>
        </p:nvSpPr>
        <p:spPr>
          <a:xfrm rot="19234806">
            <a:off x="3131036" y="2077706"/>
            <a:ext cx="367997" cy="364331"/>
          </a:xfrm>
          <a:prstGeom prst="ellipse">
            <a:avLst/>
          </a:prstGeom>
          <a:ln w="19050" cap="flat" cmpd="sng" algn="ctr">
            <a:solidFill>
              <a:srgbClr val="FF00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800"/>
          </a:p>
        </p:txBody>
      </p:sp>
      <p:sp>
        <p:nvSpPr>
          <p:cNvPr id="11" name="TextBox 10">
            <a:extLst>
              <a:ext uri="{FF2B5EF4-FFF2-40B4-BE49-F238E27FC236}">
                <a16:creationId xmlns:a16="http://schemas.microsoft.com/office/drawing/2014/main" id="{C8E303DF-9AE6-40BB-9EAE-64C7912E2111}"/>
              </a:ext>
            </a:extLst>
          </p:cNvPr>
          <p:cNvSpPr txBox="1"/>
          <p:nvPr/>
        </p:nvSpPr>
        <p:spPr>
          <a:xfrm>
            <a:off x="2603601" y="1617228"/>
            <a:ext cx="207302" cy="369332"/>
          </a:xfrm>
          <a:prstGeom prst="rect">
            <a:avLst/>
          </a:prstGeom>
          <a:noFill/>
        </p:spPr>
        <p:txBody>
          <a:bodyPr wrap="square">
            <a:spAutoFit/>
          </a:bodyPr>
          <a:lstStyle/>
          <a:p>
            <a:r>
              <a:rPr lang="en-CA" sz="1800" dirty="0">
                <a:solidFill>
                  <a:srgbClr val="000000"/>
                </a:solidFill>
                <a:latin typeface="Times New Roman" panose="02020603050405020304" pitchFamily="18" charset="0"/>
              </a:rPr>
              <a:t>1</a:t>
            </a:r>
            <a:endParaRPr lang="en-US" sz="1800" dirty="0"/>
          </a:p>
        </p:txBody>
      </p:sp>
      <p:sp>
        <p:nvSpPr>
          <p:cNvPr id="12" name="TextBox 11">
            <a:extLst>
              <a:ext uri="{FF2B5EF4-FFF2-40B4-BE49-F238E27FC236}">
                <a16:creationId xmlns:a16="http://schemas.microsoft.com/office/drawing/2014/main" id="{F6E79518-8ACE-40DD-B456-1B14FFD30085}"/>
              </a:ext>
            </a:extLst>
          </p:cNvPr>
          <p:cNvSpPr txBox="1"/>
          <p:nvPr/>
        </p:nvSpPr>
        <p:spPr>
          <a:xfrm>
            <a:off x="3169970" y="2071794"/>
            <a:ext cx="207302" cy="369332"/>
          </a:xfrm>
          <a:prstGeom prst="rect">
            <a:avLst/>
          </a:prstGeom>
          <a:noFill/>
        </p:spPr>
        <p:txBody>
          <a:bodyPr wrap="square">
            <a:spAutoFit/>
          </a:bodyPr>
          <a:lstStyle/>
          <a:p>
            <a:r>
              <a:rPr lang="en-CA" sz="1800" dirty="0">
                <a:solidFill>
                  <a:srgbClr val="000000"/>
                </a:solidFill>
                <a:latin typeface="Times New Roman" panose="02020603050405020304" pitchFamily="18" charset="0"/>
              </a:rPr>
              <a:t>2</a:t>
            </a:r>
            <a:endParaRPr lang="en-US" sz="1800" dirty="0"/>
          </a:p>
        </p:txBody>
      </p:sp>
      <p:sp>
        <p:nvSpPr>
          <p:cNvPr id="13" name="TextBox 12">
            <a:extLst>
              <a:ext uri="{FF2B5EF4-FFF2-40B4-BE49-F238E27FC236}">
                <a16:creationId xmlns:a16="http://schemas.microsoft.com/office/drawing/2014/main" id="{B70C5A6C-DB2E-443A-9C0E-227BF521C620}"/>
              </a:ext>
            </a:extLst>
          </p:cNvPr>
          <p:cNvSpPr txBox="1"/>
          <p:nvPr/>
        </p:nvSpPr>
        <p:spPr>
          <a:xfrm>
            <a:off x="2646964" y="2521340"/>
            <a:ext cx="207302" cy="369332"/>
          </a:xfrm>
          <a:prstGeom prst="rect">
            <a:avLst/>
          </a:prstGeom>
          <a:noFill/>
        </p:spPr>
        <p:txBody>
          <a:bodyPr wrap="square">
            <a:spAutoFit/>
          </a:bodyPr>
          <a:lstStyle/>
          <a:p>
            <a:r>
              <a:rPr lang="en-CA" sz="1800" dirty="0">
                <a:solidFill>
                  <a:srgbClr val="000000"/>
                </a:solidFill>
                <a:latin typeface="Times New Roman" panose="02020603050405020304" pitchFamily="18" charset="0"/>
              </a:rPr>
              <a:t>3</a:t>
            </a:r>
            <a:endParaRPr lang="en-US" sz="1800" dirty="0"/>
          </a:p>
        </p:txBody>
      </p:sp>
      <p:sp>
        <p:nvSpPr>
          <p:cNvPr id="14" name="TextBox 13">
            <a:extLst>
              <a:ext uri="{FF2B5EF4-FFF2-40B4-BE49-F238E27FC236}">
                <a16:creationId xmlns:a16="http://schemas.microsoft.com/office/drawing/2014/main" id="{B6C80F4A-4BA7-4A6E-B9F9-1D4CCFE8F0A5}"/>
              </a:ext>
            </a:extLst>
          </p:cNvPr>
          <p:cNvSpPr txBox="1"/>
          <p:nvPr/>
        </p:nvSpPr>
        <p:spPr>
          <a:xfrm>
            <a:off x="1780262" y="1276897"/>
            <a:ext cx="207302" cy="369332"/>
          </a:xfrm>
          <a:prstGeom prst="rect">
            <a:avLst/>
          </a:prstGeom>
          <a:noFill/>
        </p:spPr>
        <p:txBody>
          <a:bodyPr wrap="square">
            <a:spAutoFit/>
          </a:bodyPr>
          <a:lstStyle/>
          <a:p>
            <a:r>
              <a:rPr lang="en-CA" sz="1800" dirty="0">
                <a:solidFill>
                  <a:srgbClr val="000000"/>
                </a:solidFill>
                <a:latin typeface="Times New Roman" panose="02020603050405020304" pitchFamily="18" charset="0"/>
              </a:rPr>
              <a:t>4</a:t>
            </a:r>
            <a:endParaRPr lang="en-US" sz="1800" dirty="0"/>
          </a:p>
        </p:txBody>
      </p:sp>
      <p:sp>
        <p:nvSpPr>
          <p:cNvPr id="15" name="TextBox 14">
            <a:extLst>
              <a:ext uri="{FF2B5EF4-FFF2-40B4-BE49-F238E27FC236}">
                <a16:creationId xmlns:a16="http://schemas.microsoft.com/office/drawing/2014/main" id="{CF4C6AA8-B1FE-46F7-B078-F6FDA3A79592}"/>
              </a:ext>
            </a:extLst>
          </p:cNvPr>
          <p:cNvSpPr txBox="1"/>
          <p:nvPr/>
        </p:nvSpPr>
        <p:spPr>
          <a:xfrm>
            <a:off x="5251553" y="812904"/>
            <a:ext cx="2752882" cy="3323987"/>
          </a:xfrm>
          <a:prstGeom prst="rect">
            <a:avLst/>
          </a:prstGeom>
          <a:noFill/>
        </p:spPr>
        <p:txBody>
          <a:bodyPr wrap="square">
            <a:spAutoFit/>
          </a:bodyPr>
          <a:lstStyle/>
          <a:p>
            <a:r>
              <a:rPr lang="en-CA" sz="1400" dirty="0">
                <a:latin typeface="+mn-lt"/>
                <a:ea typeface="Calibri" panose="020F0502020204030204" pitchFamily="34" charset="0"/>
                <a:cs typeface="Arial" panose="020B0604020202020204" pitchFamily="34" charset="0"/>
              </a:rPr>
              <a:t>In each neighbourhood we sampled three zones: woodland (W), interface (I) and residential (R) zones.</a:t>
            </a:r>
            <a:endParaRPr lang="en-US" sz="1400" dirty="0">
              <a:latin typeface="+mn-lt"/>
              <a:ea typeface="Calibri" panose="020F0502020204030204" pitchFamily="34" charset="0"/>
              <a:cs typeface="Arial" panose="020B0604020202020204" pitchFamily="34" charset="0"/>
            </a:endParaRPr>
          </a:p>
          <a:p>
            <a:endParaRPr lang="en-CA" sz="1400" dirty="0">
              <a:latin typeface="+mn-lt"/>
              <a:ea typeface="Calibri" panose="020F0502020204030204" pitchFamily="34" charset="0"/>
              <a:cs typeface="Arial" panose="020B0604020202020204" pitchFamily="34" charset="0"/>
            </a:endParaRPr>
          </a:p>
          <a:p>
            <a:r>
              <a:rPr lang="en-CA" sz="1400" b="1" dirty="0">
                <a:latin typeface="+mn-lt"/>
                <a:ea typeface="Calibri" panose="020F0502020204030204" pitchFamily="34" charset="0"/>
                <a:cs typeface="Arial" panose="020B0604020202020204" pitchFamily="34" charset="0"/>
              </a:rPr>
              <a:t>Woodland zone - </a:t>
            </a:r>
            <a:r>
              <a:rPr lang="en-US" sz="1400" dirty="0">
                <a:latin typeface="+mn-lt"/>
                <a:ea typeface="Calibri" panose="020F0502020204030204" pitchFamily="34" charset="0"/>
                <a:cs typeface="Arial" panose="020B0604020202020204" pitchFamily="34" charset="0"/>
              </a:rPr>
              <a:t>natural wooded area</a:t>
            </a:r>
          </a:p>
          <a:p>
            <a:endParaRPr lang="en-US" sz="1400" dirty="0">
              <a:latin typeface="+mn-lt"/>
              <a:ea typeface="Calibri" panose="020F0502020204030204" pitchFamily="34" charset="0"/>
              <a:cs typeface="Arial" panose="020B0604020202020204" pitchFamily="34" charset="0"/>
            </a:endParaRPr>
          </a:p>
          <a:p>
            <a:r>
              <a:rPr lang="en-US" sz="1400" b="1" dirty="0">
                <a:latin typeface="+mn-lt"/>
                <a:ea typeface="Calibri" panose="020F0502020204030204" pitchFamily="34" charset="0"/>
                <a:cs typeface="Arial" panose="020B0604020202020204" pitchFamily="34" charset="0"/>
              </a:rPr>
              <a:t>Interface zone - </a:t>
            </a:r>
            <a:r>
              <a:rPr lang="en-US" sz="1400" dirty="0">
                <a:latin typeface="+mn-lt"/>
                <a:ea typeface="Calibri" panose="020F0502020204030204" pitchFamily="34" charset="0"/>
                <a:cs typeface="Arial" panose="020B0604020202020204" pitchFamily="34" charset="0"/>
              </a:rPr>
              <a:t> established residential/woodland interface </a:t>
            </a:r>
          </a:p>
          <a:p>
            <a:endParaRPr lang="en-US" sz="1400" dirty="0">
              <a:latin typeface="+mn-lt"/>
              <a:ea typeface="Calibri" panose="020F0502020204030204" pitchFamily="34" charset="0"/>
              <a:cs typeface="Arial" panose="020B0604020202020204" pitchFamily="34" charset="0"/>
            </a:endParaRPr>
          </a:p>
          <a:p>
            <a:r>
              <a:rPr lang="en-US" sz="1400" b="1" dirty="0">
                <a:latin typeface="+mn-lt"/>
                <a:ea typeface="Calibri" panose="020F0502020204030204" pitchFamily="34" charset="0"/>
                <a:cs typeface="Arial" panose="020B0604020202020204" pitchFamily="34" charset="0"/>
              </a:rPr>
              <a:t>Residential zone </a:t>
            </a:r>
            <a:r>
              <a:rPr lang="en-US" sz="1400" dirty="0">
                <a:latin typeface="+mn-lt"/>
                <a:ea typeface="Calibri" panose="020F0502020204030204" pitchFamily="34" charset="0"/>
                <a:cs typeface="Arial" panose="020B0604020202020204" pitchFamily="34" charset="0"/>
              </a:rPr>
              <a:t>- within-</a:t>
            </a:r>
            <a:r>
              <a:rPr lang="en-US" sz="1400" dirty="0" err="1">
                <a:latin typeface="+mn-lt"/>
                <a:ea typeface="Calibri" panose="020F0502020204030204" pitchFamily="34" charset="0"/>
                <a:cs typeface="Arial" panose="020B0604020202020204" pitchFamily="34" charset="0"/>
              </a:rPr>
              <a:t>neighbourhood</a:t>
            </a:r>
            <a:r>
              <a:rPr lang="en-US" sz="1400" dirty="0">
                <a:latin typeface="+mn-lt"/>
                <a:ea typeface="Calibri" panose="020F0502020204030204" pitchFamily="34" charset="0"/>
                <a:cs typeface="Arial" panose="020B0604020202020204" pitchFamily="34" charset="0"/>
              </a:rPr>
              <a:t> pathways and trails </a:t>
            </a:r>
            <a:endParaRPr lang="en-US" sz="1400" dirty="0">
              <a:latin typeface="+mn-lt"/>
              <a:cs typeface="Arial" panose="020B0604020202020204" pitchFamily="34" charset="0"/>
            </a:endParaRPr>
          </a:p>
        </p:txBody>
      </p:sp>
      <p:sp>
        <p:nvSpPr>
          <p:cNvPr id="2" name="Title 1">
            <a:extLst>
              <a:ext uri="{FF2B5EF4-FFF2-40B4-BE49-F238E27FC236}">
                <a16:creationId xmlns:a16="http://schemas.microsoft.com/office/drawing/2014/main" id="{7211B081-7F67-7944-A8E9-546E31A8AF5D}"/>
              </a:ext>
            </a:extLst>
          </p:cNvPr>
          <p:cNvSpPr>
            <a:spLocks noGrp="1"/>
          </p:cNvSpPr>
          <p:nvPr>
            <p:ph type="title"/>
          </p:nvPr>
        </p:nvSpPr>
        <p:spPr>
          <a:xfrm>
            <a:off x="5392229" y="294246"/>
            <a:ext cx="3308227" cy="960668"/>
          </a:xfrm>
        </p:spPr>
        <p:txBody>
          <a:bodyPr/>
          <a:lstStyle/>
          <a:p>
            <a:r>
              <a:rPr lang="en-US" dirty="0"/>
              <a:t>Study area</a:t>
            </a:r>
          </a:p>
        </p:txBody>
      </p:sp>
    </p:spTree>
    <p:extLst>
      <p:ext uri="{BB962C8B-B14F-4D97-AF65-F5344CB8AC3E}">
        <p14:creationId xmlns:p14="http://schemas.microsoft.com/office/powerpoint/2010/main" val="1146600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DF2351-1C86-4211-B147-330592B8AA0D}"/>
              </a:ext>
            </a:extLst>
          </p:cNvPr>
          <p:cNvSpPr txBox="1"/>
          <p:nvPr/>
        </p:nvSpPr>
        <p:spPr>
          <a:xfrm>
            <a:off x="3005826" y="214311"/>
            <a:ext cx="3438939" cy="646331"/>
          </a:xfrm>
          <a:prstGeom prst="rect">
            <a:avLst/>
          </a:prstGeom>
          <a:noFill/>
        </p:spPr>
        <p:txBody>
          <a:bodyPr wrap="square">
            <a:spAutoFit/>
          </a:bodyPr>
          <a:lstStyle/>
          <a:p>
            <a:pPr algn="ctr" fontAlgn="base"/>
            <a:r>
              <a:rPr lang="en-US" sz="1800" b="1" dirty="0">
                <a:solidFill>
                  <a:srgbClr val="000000"/>
                </a:solidFill>
                <a:latin typeface="Arial" panose="020B0604020202020204" pitchFamily="34" charset="0"/>
              </a:rPr>
              <a:t>Activities</a:t>
            </a:r>
          </a:p>
          <a:p>
            <a:pPr algn="ctr" fontAlgn="base"/>
            <a:r>
              <a:rPr lang="en-US" sz="1800" dirty="0">
                <a:solidFill>
                  <a:srgbClr val="000000"/>
                </a:solidFill>
                <a:latin typeface="Arial" panose="020B0604020202020204" pitchFamily="34" charset="0"/>
              </a:rPr>
              <a:t>Field Monitoring</a:t>
            </a:r>
          </a:p>
        </p:txBody>
      </p:sp>
      <p:pic>
        <p:nvPicPr>
          <p:cNvPr id="6" name="Picture 5">
            <a:extLst>
              <a:ext uri="{FF2B5EF4-FFF2-40B4-BE49-F238E27FC236}">
                <a16:creationId xmlns:a16="http://schemas.microsoft.com/office/drawing/2014/main" id="{D55FE0B5-9B77-42FA-B933-9D091CC2B6F6}"/>
              </a:ext>
            </a:extLst>
          </p:cNvPr>
          <p:cNvPicPr>
            <a:picLocks noChangeAspect="1"/>
          </p:cNvPicPr>
          <p:nvPr/>
        </p:nvPicPr>
        <p:blipFill rotWithShape="1">
          <a:blip r:embed="rId3"/>
          <a:srcRect l="43445" t="12171" r="42315" b="38795"/>
          <a:stretch/>
        </p:blipFill>
        <p:spPr>
          <a:xfrm>
            <a:off x="1629071" y="933223"/>
            <a:ext cx="1460928" cy="2828578"/>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person, fish&#10;&#10;Description automatically generated">
            <a:extLst>
              <a:ext uri="{FF2B5EF4-FFF2-40B4-BE49-F238E27FC236}">
                <a16:creationId xmlns:a16="http://schemas.microsoft.com/office/drawing/2014/main" id="{172FC50A-74BD-4755-9E3A-96ED7A122B1C}"/>
              </a:ext>
            </a:extLst>
          </p:cNvPr>
          <p:cNvPicPr>
            <a:picLocks noChangeAspect="1"/>
          </p:cNvPicPr>
          <p:nvPr/>
        </p:nvPicPr>
        <p:blipFill rotWithShape="1">
          <a:blip r:embed="rId4"/>
          <a:srcRect t="19670" b="18048"/>
          <a:stretch/>
        </p:blipFill>
        <p:spPr>
          <a:xfrm rot="5400000">
            <a:off x="3894062" y="1686867"/>
            <a:ext cx="2828578" cy="1321290"/>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bench, outdoor, wooden, wood&#10;&#10;Description automatically generated">
            <a:extLst>
              <a:ext uri="{FF2B5EF4-FFF2-40B4-BE49-F238E27FC236}">
                <a16:creationId xmlns:a16="http://schemas.microsoft.com/office/drawing/2014/main" id="{2C2AD176-4DDD-4A4A-91F2-CE81DC7D9373}"/>
              </a:ext>
            </a:extLst>
          </p:cNvPr>
          <p:cNvPicPr>
            <a:picLocks noChangeAspect="1"/>
          </p:cNvPicPr>
          <p:nvPr/>
        </p:nvPicPr>
        <p:blipFill rotWithShape="1">
          <a:blip r:embed="rId5"/>
          <a:srcRect t="22743" b="23108"/>
          <a:stretch/>
        </p:blipFill>
        <p:spPr>
          <a:xfrm rot="16200000">
            <a:off x="5220865" y="1773135"/>
            <a:ext cx="2828577" cy="1148754"/>
          </a:xfrm>
          <a:prstGeom prst="rect">
            <a:avLst/>
          </a:prstGeom>
          <a:ln>
            <a:noFill/>
          </a:ln>
          <a:effectLst>
            <a:outerShdw blurRad="292100" dist="139700" dir="2700000" algn="tl" rotWithShape="0">
              <a:srgbClr val="333333">
                <a:alpha val="65000"/>
              </a:srgbClr>
            </a:outerShdw>
          </a:effectLst>
        </p:spPr>
      </p:pic>
      <p:pic>
        <p:nvPicPr>
          <p:cNvPr id="13" name="Picture 12" descr="A deer in the woods&#10;&#10;Description automatically generated with medium confidence">
            <a:extLst>
              <a:ext uri="{FF2B5EF4-FFF2-40B4-BE49-F238E27FC236}">
                <a16:creationId xmlns:a16="http://schemas.microsoft.com/office/drawing/2014/main" id="{B8E8FC56-2093-42D9-A7B2-2403F95F1A1A}"/>
              </a:ext>
            </a:extLst>
          </p:cNvPr>
          <p:cNvPicPr>
            <a:picLocks noChangeAspect="1"/>
          </p:cNvPicPr>
          <p:nvPr/>
        </p:nvPicPr>
        <p:blipFill rotWithShape="1">
          <a:blip r:embed="rId6"/>
          <a:srcRect l="39993" r="14978"/>
          <a:stretch/>
        </p:blipFill>
        <p:spPr>
          <a:xfrm>
            <a:off x="7313362" y="933222"/>
            <a:ext cx="1689960" cy="2814813"/>
          </a:xfrm>
          <a:prstGeom prst="rect">
            <a:avLst/>
          </a:prstGeom>
          <a:ln>
            <a:noFill/>
          </a:ln>
          <a:effectLst>
            <a:outerShdw blurRad="292100" dist="139700" dir="2700000" algn="tl" rotWithShape="0">
              <a:srgbClr val="333333">
                <a:alpha val="65000"/>
              </a:srgbClr>
            </a:outerShdw>
          </a:effectLst>
        </p:spPr>
      </p:pic>
      <p:sp>
        <p:nvSpPr>
          <p:cNvPr id="43" name="TextBox 42">
            <a:extLst>
              <a:ext uri="{FF2B5EF4-FFF2-40B4-BE49-F238E27FC236}">
                <a16:creationId xmlns:a16="http://schemas.microsoft.com/office/drawing/2014/main" id="{DC23CDBF-5790-493D-AF87-7ACF438C118E}"/>
              </a:ext>
            </a:extLst>
          </p:cNvPr>
          <p:cNvSpPr txBox="1"/>
          <p:nvPr/>
        </p:nvSpPr>
        <p:spPr>
          <a:xfrm>
            <a:off x="964652" y="3779508"/>
            <a:ext cx="1421964" cy="276999"/>
          </a:xfrm>
          <a:prstGeom prst="rect">
            <a:avLst/>
          </a:prstGeom>
          <a:noFill/>
        </p:spPr>
        <p:txBody>
          <a:bodyPr wrap="square">
            <a:spAutoFit/>
          </a:bodyPr>
          <a:lstStyle/>
          <a:p>
            <a:pPr algn="ctr" fontAlgn="base"/>
            <a:r>
              <a:rPr lang="en-US" sz="1200" b="1" dirty="0">
                <a:solidFill>
                  <a:srgbClr val="000000"/>
                </a:solidFill>
                <a:latin typeface="Arial" panose="020B0604020202020204" pitchFamily="34" charset="0"/>
              </a:rPr>
              <a:t>Tick surveillance</a:t>
            </a:r>
          </a:p>
        </p:txBody>
      </p:sp>
      <p:sp>
        <p:nvSpPr>
          <p:cNvPr id="45" name="TextBox 44">
            <a:extLst>
              <a:ext uri="{FF2B5EF4-FFF2-40B4-BE49-F238E27FC236}">
                <a16:creationId xmlns:a16="http://schemas.microsoft.com/office/drawing/2014/main" id="{7B3847FE-E5AF-4E3A-912D-0283E473956E}"/>
              </a:ext>
            </a:extLst>
          </p:cNvPr>
          <p:cNvSpPr txBox="1"/>
          <p:nvPr/>
        </p:nvSpPr>
        <p:spPr>
          <a:xfrm>
            <a:off x="2744480" y="3816400"/>
            <a:ext cx="3553239" cy="276999"/>
          </a:xfrm>
          <a:prstGeom prst="rect">
            <a:avLst/>
          </a:prstGeom>
          <a:noFill/>
        </p:spPr>
        <p:txBody>
          <a:bodyPr wrap="square">
            <a:spAutoFit/>
          </a:bodyPr>
          <a:lstStyle/>
          <a:p>
            <a:pPr algn="ctr" fontAlgn="base"/>
            <a:r>
              <a:rPr lang="en-US" sz="1200" b="1" dirty="0">
                <a:latin typeface="Arial" panose="020B0604020202020204" pitchFamily="34" charset="0"/>
                <a:cs typeface="Arial" panose="020B0604020202020204" pitchFamily="34" charset="0"/>
              </a:rPr>
              <a:t>Wildlife host sampling</a:t>
            </a:r>
          </a:p>
        </p:txBody>
      </p:sp>
      <p:sp>
        <p:nvSpPr>
          <p:cNvPr id="47" name="TextBox 46">
            <a:extLst>
              <a:ext uri="{FF2B5EF4-FFF2-40B4-BE49-F238E27FC236}">
                <a16:creationId xmlns:a16="http://schemas.microsoft.com/office/drawing/2014/main" id="{29D24043-C6E2-4017-A5DC-01514C2AB59D}"/>
              </a:ext>
            </a:extLst>
          </p:cNvPr>
          <p:cNvSpPr txBox="1"/>
          <p:nvPr/>
        </p:nvSpPr>
        <p:spPr>
          <a:xfrm>
            <a:off x="6360513" y="3817737"/>
            <a:ext cx="3553239"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Deer surveillance</a:t>
            </a:r>
          </a:p>
        </p:txBody>
      </p:sp>
      <p:pic>
        <p:nvPicPr>
          <p:cNvPr id="50" name="Content Placeholder 4">
            <a:extLst>
              <a:ext uri="{FF2B5EF4-FFF2-40B4-BE49-F238E27FC236}">
                <a16:creationId xmlns:a16="http://schemas.microsoft.com/office/drawing/2014/main" id="{394089B7-C26C-4FF3-8DEB-2A66B29EF3B0}"/>
              </a:ext>
            </a:extLst>
          </p:cNvPr>
          <p:cNvPicPr>
            <a:picLocks noGrp="1" noChangeAspect="1"/>
          </p:cNvPicPr>
          <p:nvPr>
            <p:ph idx="1"/>
          </p:nvPr>
        </p:nvPicPr>
        <p:blipFill rotWithShape="1">
          <a:blip r:embed="rId7"/>
          <a:srcRect l="12257" t="3706" r="60719" b="42560"/>
          <a:stretch/>
        </p:blipFill>
        <p:spPr>
          <a:xfrm>
            <a:off x="382372" y="933223"/>
            <a:ext cx="1161830" cy="2828579"/>
          </a:xfrm>
          <a:prstGeom prst="rect">
            <a:avLst/>
          </a:prstGeom>
          <a:ln>
            <a:noFill/>
          </a:ln>
          <a:effectLst>
            <a:outerShdw blurRad="292100" dist="139700" dir="2700000" algn="tl" rotWithShape="0">
              <a:srgbClr val="333333">
                <a:alpha val="65000"/>
              </a:srgbClr>
            </a:outerShdw>
          </a:effectLst>
        </p:spPr>
      </p:pic>
      <p:pic>
        <p:nvPicPr>
          <p:cNvPr id="12" name="Picture 2" descr="R:\Manisha Kulkarni Laboratory\Lyme disease project\FIELD WORK Photos\UPTIck photos\IMG_9418.jpeg"/>
          <p:cNvPicPr>
            <a:picLocks noChangeAspect="1" noChangeArrowheads="1"/>
          </p:cNvPicPr>
          <p:nvPr/>
        </p:nvPicPr>
        <p:blipFill rotWithShape="1">
          <a:blip r:embed="rId8">
            <a:extLst>
              <a:ext uri="{28A0092B-C50C-407E-A947-70E740481C1C}">
                <a14:useLocalDpi xmlns:a14="http://schemas.microsoft.com/office/drawing/2010/main" val="0"/>
              </a:ext>
            </a:extLst>
          </a:blip>
          <a:srcRect l="9570" t="1087" r="20741" b="1429"/>
          <a:stretch/>
        </p:blipFill>
        <p:spPr bwMode="auto">
          <a:xfrm>
            <a:off x="3184583" y="933224"/>
            <a:ext cx="1400566" cy="2828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837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DF2351-1C86-4211-B147-330592B8AA0D}"/>
              </a:ext>
            </a:extLst>
          </p:cNvPr>
          <p:cNvSpPr txBox="1"/>
          <p:nvPr/>
        </p:nvSpPr>
        <p:spPr>
          <a:xfrm>
            <a:off x="2852531" y="158920"/>
            <a:ext cx="3438939" cy="646331"/>
          </a:xfrm>
          <a:prstGeom prst="rect">
            <a:avLst/>
          </a:prstGeom>
          <a:noFill/>
        </p:spPr>
        <p:txBody>
          <a:bodyPr wrap="square">
            <a:spAutoFit/>
          </a:bodyPr>
          <a:lstStyle/>
          <a:p>
            <a:pPr algn="ctr" fontAlgn="base"/>
            <a:r>
              <a:rPr lang="en-US" sz="1800" b="1" dirty="0">
                <a:solidFill>
                  <a:srgbClr val="000000"/>
                </a:solidFill>
                <a:latin typeface="Arial" panose="020B0604020202020204" pitchFamily="34" charset="0"/>
              </a:rPr>
              <a:t>Activities</a:t>
            </a:r>
          </a:p>
          <a:p>
            <a:pPr algn="ctr" fontAlgn="base"/>
            <a:r>
              <a:rPr lang="en-US" sz="1800" dirty="0">
                <a:solidFill>
                  <a:srgbClr val="000000"/>
                </a:solidFill>
                <a:latin typeface="Arial" panose="020B0604020202020204" pitchFamily="34" charset="0"/>
              </a:rPr>
              <a:t>Field Monitoring</a:t>
            </a:r>
          </a:p>
        </p:txBody>
      </p:sp>
      <p:sp>
        <p:nvSpPr>
          <p:cNvPr id="43" name="TextBox 42">
            <a:extLst>
              <a:ext uri="{FF2B5EF4-FFF2-40B4-BE49-F238E27FC236}">
                <a16:creationId xmlns:a16="http://schemas.microsoft.com/office/drawing/2014/main" id="{DC23CDBF-5790-493D-AF87-7ACF438C118E}"/>
              </a:ext>
            </a:extLst>
          </p:cNvPr>
          <p:cNvSpPr txBox="1"/>
          <p:nvPr/>
        </p:nvSpPr>
        <p:spPr>
          <a:xfrm>
            <a:off x="3691018" y="935705"/>
            <a:ext cx="1421964" cy="276999"/>
          </a:xfrm>
          <a:prstGeom prst="rect">
            <a:avLst/>
          </a:prstGeom>
          <a:noFill/>
        </p:spPr>
        <p:txBody>
          <a:bodyPr wrap="square">
            <a:spAutoFit/>
          </a:bodyPr>
          <a:lstStyle/>
          <a:p>
            <a:pPr algn="ctr" fontAlgn="base"/>
            <a:r>
              <a:rPr lang="en-US" sz="1200" b="1" dirty="0">
                <a:solidFill>
                  <a:srgbClr val="000000"/>
                </a:solidFill>
                <a:latin typeface="Arial" panose="020B0604020202020204" pitchFamily="34" charset="0"/>
              </a:rPr>
              <a:t>Tick surveillance</a:t>
            </a:r>
          </a:p>
        </p:txBody>
      </p:sp>
      <p:sp>
        <p:nvSpPr>
          <p:cNvPr id="45" name="TextBox 44">
            <a:extLst>
              <a:ext uri="{FF2B5EF4-FFF2-40B4-BE49-F238E27FC236}">
                <a16:creationId xmlns:a16="http://schemas.microsoft.com/office/drawing/2014/main" id="{7B3847FE-E5AF-4E3A-912D-0283E473956E}"/>
              </a:ext>
            </a:extLst>
          </p:cNvPr>
          <p:cNvSpPr txBox="1"/>
          <p:nvPr/>
        </p:nvSpPr>
        <p:spPr>
          <a:xfrm>
            <a:off x="2233896" y="2109100"/>
            <a:ext cx="3553239" cy="276999"/>
          </a:xfrm>
          <a:prstGeom prst="rect">
            <a:avLst/>
          </a:prstGeom>
          <a:noFill/>
        </p:spPr>
        <p:txBody>
          <a:bodyPr wrap="square">
            <a:spAutoFit/>
          </a:bodyPr>
          <a:lstStyle/>
          <a:p>
            <a:pPr algn="ctr" fontAlgn="base"/>
            <a:r>
              <a:rPr lang="en-US" sz="1200" b="1" dirty="0">
                <a:latin typeface="Arial" panose="020B0604020202020204" pitchFamily="34" charset="0"/>
                <a:cs typeface="Arial" panose="020B0604020202020204" pitchFamily="34" charset="0"/>
              </a:rPr>
              <a:t>Wildlife host sampling</a:t>
            </a:r>
          </a:p>
        </p:txBody>
      </p:sp>
      <p:sp>
        <p:nvSpPr>
          <p:cNvPr id="47" name="TextBox 46">
            <a:extLst>
              <a:ext uri="{FF2B5EF4-FFF2-40B4-BE49-F238E27FC236}">
                <a16:creationId xmlns:a16="http://schemas.microsoft.com/office/drawing/2014/main" id="{29D24043-C6E2-4017-A5DC-01514C2AB59D}"/>
              </a:ext>
            </a:extLst>
          </p:cNvPr>
          <p:cNvSpPr txBox="1"/>
          <p:nvPr/>
        </p:nvSpPr>
        <p:spPr>
          <a:xfrm>
            <a:off x="2860097" y="3352255"/>
            <a:ext cx="3553239"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Deer surveillance</a:t>
            </a:r>
          </a:p>
        </p:txBody>
      </p:sp>
      <p:pic>
        <p:nvPicPr>
          <p:cNvPr id="50" name="Content Placeholder 4">
            <a:extLst>
              <a:ext uri="{FF2B5EF4-FFF2-40B4-BE49-F238E27FC236}">
                <a16:creationId xmlns:a16="http://schemas.microsoft.com/office/drawing/2014/main" id="{394089B7-C26C-4FF3-8DEB-2A66B29EF3B0}"/>
              </a:ext>
            </a:extLst>
          </p:cNvPr>
          <p:cNvPicPr>
            <a:picLocks noGrp="1" noChangeAspect="1"/>
          </p:cNvPicPr>
          <p:nvPr>
            <p:ph idx="1"/>
          </p:nvPr>
        </p:nvPicPr>
        <p:blipFill rotWithShape="1">
          <a:blip r:embed="rId3"/>
          <a:srcRect l="12256" t="20993" r="17986" b="52125"/>
          <a:stretch/>
        </p:blipFill>
        <p:spPr>
          <a:xfrm>
            <a:off x="1095270" y="839348"/>
            <a:ext cx="2526709" cy="1192224"/>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B9C3B5BF-8EF9-4F10-BCE6-B46D59A79FFE}"/>
              </a:ext>
            </a:extLst>
          </p:cNvPr>
          <p:cNvSpPr txBox="1"/>
          <p:nvPr/>
        </p:nvSpPr>
        <p:spPr>
          <a:xfrm>
            <a:off x="3707904" y="1166823"/>
            <a:ext cx="4995829" cy="646331"/>
          </a:xfrm>
          <a:prstGeom prst="rect">
            <a:avLst/>
          </a:prstGeom>
          <a:noFill/>
        </p:spPr>
        <p:txBody>
          <a:bodyPr wrap="square">
            <a:spAutoFit/>
          </a:bodyPr>
          <a:lstStyle/>
          <a:p>
            <a:pPr algn="l" fontAlgn="base"/>
            <a:r>
              <a:rPr lang="en-US" sz="1200" dirty="0">
                <a:solidFill>
                  <a:srgbClr val="000000"/>
                </a:solidFill>
                <a:latin typeface="+mn-lt"/>
              </a:rPr>
              <a:t>We perform active surveillance using a 'drag sampling' method - dragging a one-</a:t>
            </a:r>
            <a:r>
              <a:rPr lang="en-US" sz="1200" dirty="0" err="1">
                <a:solidFill>
                  <a:srgbClr val="000000"/>
                </a:solidFill>
                <a:latin typeface="+mn-lt"/>
              </a:rPr>
              <a:t>metre</a:t>
            </a:r>
            <a:r>
              <a:rPr lang="en-US" sz="1200" dirty="0">
                <a:solidFill>
                  <a:srgbClr val="000000"/>
                </a:solidFill>
                <a:latin typeface="+mn-lt"/>
              </a:rPr>
              <a:t> square of white flannel over the ground and stopping frequently to remove ticks attached to the flannel. </a:t>
            </a:r>
          </a:p>
        </p:txBody>
      </p:sp>
      <p:sp>
        <p:nvSpPr>
          <p:cNvPr id="17" name="TextBox 16">
            <a:extLst>
              <a:ext uri="{FF2B5EF4-FFF2-40B4-BE49-F238E27FC236}">
                <a16:creationId xmlns:a16="http://schemas.microsoft.com/office/drawing/2014/main" id="{E97364B9-ADFF-4947-B1A2-9662954B7FC1}"/>
              </a:ext>
            </a:extLst>
          </p:cNvPr>
          <p:cNvSpPr txBox="1"/>
          <p:nvPr/>
        </p:nvSpPr>
        <p:spPr>
          <a:xfrm>
            <a:off x="3104237" y="2326209"/>
            <a:ext cx="5599496" cy="830997"/>
          </a:xfrm>
          <a:prstGeom prst="rect">
            <a:avLst/>
          </a:prstGeom>
          <a:noFill/>
        </p:spPr>
        <p:txBody>
          <a:bodyPr wrap="square">
            <a:spAutoFit/>
          </a:bodyPr>
          <a:lstStyle/>
          <a:p>
            <a:r>
              <a:rPr lang="en-US" sz="1200" dirty="0">
                <a:latin typeface="+mn-lt"/>
                <a:cs typeface="Arial" panose="020B0604020202020204" pitchFamily="34" charset="0"/>
              </a:rPr>
              <a:t>We use live traps to collect samples from small mammals and estimate the abundance of wildlife hosts for ticks. The samples (ear-punches) we collect will allow us to estimate the rates of infection with tick-borne pathogens present in the natural environment.</a:t>
            </a:r>
          </a:p>
        </p:txBody>
      </p:sp>
      <p:sp>
        <p:nvSpPr>
          <p:cNvPr id="19" name="TextBox 18">
            <a:extLst>
              <a:ext uri="{FF2B5EF4-FFF2-40B4-BE49-F238E27FC236}">
                <a16:creationId xmlns:a16="http://schemas.microsoft.com/office/drawing/2014/main" id="{3BEDF211-96E2-4B23-B1C0-0D6B89F84295}"/>
              </a:ext>
            </a:extLst>
          </p:cNvPr>
          <p:cNvSpPr txBox="1"/>
          <p:nvPr/>
        </p:nvSpPr>
        <p:spPr>
          <a:xfrm>
            <a:off x="2852532" y="3540676"/>
            <a:ext cx="4804312" cy="1200329"/>
          </a:xfrm>
          <a:prstGeom prst="rect">
            <a:avLst/>
          </a:prstGeom>
          <a:noFill/>
        </p:spPr>
        <p:txBody>
          <a:bodyPr wrap="square">
            <a:spAutoFit/>
          </a:bodyPr>
          <a:lstStyle/>
          <a:p>
            <a:r>
              <a:rPr lang="en-US" sz="1200" dirty="0">
                <a:latin typeface="+mn-lt"/>
                <a:cs typeface="Arial" panose="020B0604020202020204" pitchFamily="34" charset="0"/>
              </a:rPr>
              <a:t>We use motion-activated trail cameras to collect photos that we analyze to measure the presence and occupancy of white-tailed deer in different environments. We will then relate these data to our measures of tick and small mammal population density and infection rates to help us understand the drivers of Lyme disease risk.</a:t>
            </a:r>
          </a:p>
        </p:txBody>
      </p:sp>
      <p:pic>
        <p:nvPicPr>
          <p:cNvPr id="1026" name="Picture 2" descr="R:\Manisha Kulkarni Laboratory\Lyme disease project\FIELD WORK Photos\UPTIck photos\IMG_9418.jpeg"/>
          <p:cNvPicPr>
            <a:picLocks noChangeAspect="1" noChangeArrowheads="1"/>
          </p:cNvPicPr>
          <p:nvPr/>
        </p:nvPicPr>
        <p:blipFill rotWithShape="1">
          <a:blip r:embed="rId4">
            <a:extLst>
              <a:ext uri="{28A0092B-C50C-407E-A947-70E740481C1C}">
                <a14:useLocalDpi xmlns:a14="http://schemas.microsoft.com/office/drawing/2010/main" val="0"/>
              </a:ext>
            </a:extLst>
          </a:blip>
          <a:srcRect l="3803" t="42514" r="18563" b="18778"/>
          <a:stretch/>
        </p:blipFill>
        <p:spPr bwMode="auto">
          <a:xfrm>
            <a:off x="1095271" y="2080607"/>
            <a:ext cx="1931754" cy="1284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R:\Manisha Kulkarni Laboratory\Lyme disease project\FIELD WORK Photos\UPTIck photos\IMG_9433.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269" y="3413811"/>
            <a:ext cx="1607737" cy="1205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37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8245" y="304396"/>
            <a:ext cx="5938986" cy="685800"/>
          </a:xfrm>
        </p:spPr>
        <p:txBody>
          <a:bodyPr>
            <a:normAutofit/>
          </a:bodyPr>
          <a:lstStyle/>
          <a:p>
            <a:r>
              <a:rPr lang="en-CA" dirty="0"/>
              <a:t>Lab activities</a:t>
            </a:r>
          </a:p>
        </p:txBody>
      </p:sp>
      <p:pic>
        <p:nvPicPr>
          <p:cNvPr id="6" name="Content Placeholder 5"/>
          <p:cNvPicPr>
            <a:picLocks noGrp="1" noChangeAspect="1"/>
          </p:cNvPicPr>
          <p:nvPr>
            <p:ph sz="half" idx="1"/>
          </p:nvPr>
        </p:nvPicPr>
        <p:blipFill>
          <a:blip r:embed="rId2"/>
          <a:stretch>
            <a:fillRect/>
          </a:stretch>
        </p:blipFill>
        <p:spPr>
          <a:xfrm>
            <a:off x="479613" y="783745"/>
            <a:ext cx="2451294" cy="2440987"/>
          </a:xfrm>
          <a:prstGeom prst="rect">
            <a:avLst/>
          </a:prstGeom>
        </p:spPr>
      </p:pic>
      <p:sp>
        <p:nvSpPr>
          <p:cNvPr id="7" name="Right Arrow 6"/>
          <p:cNvSpPr/>
          <p:nvPr/>
        </p:nvSpPr>
        <p:spPr bwMode="auto">
          <a:xfrm>
            <a:off x="2747977" y="1740151"/>
            <a:ext cx="378042" cy="27003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eaLnBrk="0" hangingPunct="0"/>
            <a:endParaRPr lang="en-CA" sz="1800">
              <a:latin typeface="Times" pitchFamily="-110" charset="0"/>
            </a:endParaRPr>
          </a:p>
        </p:txBody>
      </p:sp>
      <p:sp>
        <p:nvSpPr>
          <p:cNvPr id="8" name="Right Arrow 7"/>
          <p:cNvSpPr/>
          <p:nvPr/>
        </p:nvSpPr>
        <p:spPr bwMode="auto">
          <a:xfrm>
            <a:off x="5353421" y="1740151"/>
            <a:ext cx="432048" cy="29241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eaLnBrk="0" hangingPunct="0"/>
            <a:endParaRPr lang="en-CA" sz="1800">
              <a:latin typeface="Times" pitchFamily="-110"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756" y="694836"/>
            <a:ext cx="2718631" cy="198809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059" y="1080983"/>
            <a:ext cx="2051436" cy="140949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207829" y="2925962"/>
            <a:ext cx="1374094" cy="323165"/>
          </a:xfrm>
          <a:prstGeom prst="rect">
            <a:avLst/>
          </a:prstGeom>
          <a:noFill/>
        </p:spPr>
        <p:txBody>
          <a:bodyPr wrap="none" rtlCol="0">
            <a:spAutoFit/>
          </a:bodyPr>
          <a:lstStyle/>
          <a:p>
            <a:r>
              <a:rPr lang="en-CA" sz="1500" dirty="0">
                <a:latin typeface="Arial" panose="020B0604020202020204" pitchFamily="34" charset="0"/>
                <a:cs typeface="Arial" panose="020B0604020202020204" pitchFamily="34" charset="0"/>
              </a:rPr>
              <a:t>Field samples</a:t>
            </a:r>
          </a:p>
        </p:txBody>
      </p:sp>
      <p:sp>
        <p:nvSpPr>
          <p:cNvPr id="4" name="TextBox 3"/>
          <p:cNvSpPr txBox="1"/>
          <p:nvPr/>
        </p:nvSpPr>
        <p:spPr>
          <a:xfrm>
            <a:off x="3447940" y="2602797"/>
            <a:ext cx="1525674" cy="323165"/>
          </a:xfrm>
          <a:prstGeom prst="rect">
            <a:avLst/>
          </a:prstGeom>
          <a:noFill/>
        </p:spPr>
        <p:txBody>
          <a:bodyPr wrap="none" rtlCol="0">
            <a:spAutoFit/>
          </a:bodyPr>
          <a:lstStyle/>
          <a:p>
            <a:r>
              <a:rPr lang="en-CA" sz="1500" dirty="0">
                <a:latin typeface="Arial" panose="020B0604020202020204" pitchFamily="34" charset="0"/>
                <a:cs typeface="Arial" panose="020B0604020202020204" pitchFamily="34" charset="0"/>
              </a:rPr>
              <a:t>Transport to lab</a:t>
            </a:r>
          </a:p>
        </p:txBody>
      </p:sp>
      <p:sp>
        <p:nvSpPr>
          <p:cNvPr id="11" name="TextBox 10"/>
          <p:cNvSpPr txBox="1"/>
          <p:nvPr/>
        </p:nvSpPr>
        <p:spPr>
          <a:xfrm>
            <a:off x="6061313" y="2785917"/>
            <a:ext cx="3082687" cy="553998"/>
          </a:xfrm>
          <a:prstGeom prst="rect">
            <a:avLst/>
          </a:prstGeom>
          <a:noFill/>
        </p:spPr>
        <p:txBody>
          <a:bodyPr wrap="square" rtlCol="0">
            <a:spAutoFit/>
          </a:bodyPr>
          <a:lstStyle/>
          <a:p>
            <a:r>
              <a:rPr lang="en-CA" sz="1500" dirty="0">
                <a:latin typeface="Arial" panose="020B0604020202020204" pitchFamily="34" charset="0"/>
                <a:cs typeface="Arial" panose="020B0604020202020204" pitchFamily="34" charset="0"/>
              </a:rPr>
              <a:t>Extract DNA and test</a:t>
            </a:r>
          </a:p>
          <a:p>
            <a:r>
              <a:rPr lang="en-CA" sz="1500" dirty="0">
                <a:latin typeface="Arial" panose="020B0604020202020204" pitchFamily="34" charset="0"/>
                <a:cs typeface="Arial" panose="020B0604020202020204" pitchFamily="34" charset="0"/>
              </a:rPr>
              <a:t>for pathogen genetic markers</a:t>
            </a:r>
          </a:p>
        </p:txBody>
      </p:sp>
      <p:sp>
        <p:nvSpPr>
          <p:cNvPr id="12" name="TextBox 11"/>
          <p:cNvSpPr txBox="1"/>
          <p:nvPr/>
        </p:nvSpPr>
        <p:spPr>
          <a:xfrm>
            <a:off x="1289056" y="4948014"/>
            <a:ext cx="1598515" cy="253916"/>
          </a:xfrm>
          <a:prstGeom prst="rect">
            <a:avLst/>
          </a:prstGeom>
          <a:noFill/>
        </p:spPr>
        <p:txBody>
          <a:bodyPr wrap="none" rtlCol="0">
            <a:spAutoFit/>
          </a:bodyPr>
          <a:lstStyle/>
          <a:p>
            <a:r>
              <a:rPr lang="en-CA" sz="1050" dirty="0"/>
              <a:t>© Manisha Kulkarni 2018</a:t>
            </a:r>
          </a:p>
        </p:txBody>
      </p:sp>
      <p:sp>
        <p:nvSpPr>
          <p:cNvPr id="16" name="TextBox 15">
            <a:extLst>
              <a:ext uri="{FF2B5EF4-FFF2-40B4-BE49-F238E27FC236}">
                <a16:creationId xmlns:a16="http://schemas.microsoft.com/office/drawing/2014/main" id="{5E836DBF-CCD8-4522-B0AE-CFE44AE36307}"/>
              </a:ext>
            </a:extLst>
          </p:cNvPr>
          <p:cNvSpPr txBox="1"/>
          <p:nvPr/>
        </p:nvSpPr>
        <p:spPr>
          <a:xfrm>
            <a:off x="931333" y="3430702"/>
            <a:ext cx="7911216" cy="830997"/>
          </a:xfrm>
          <a:prstGeom prst="rect">
            <a:avLst/>
          </a:prstGeom>
          <a:noFill/>
          <a:ln>
            <a:noFill/>
          </a:ln>
        </p:spPr>
        <p:txBody>
          <a:bodyPr wrap="square">
            <a:spAutoFit/>
          </a:bodyPr>
          <a:lstStyle/>
          <a:p>
            <a:r>
              <a:rPr lang="en-US" sz="1200" dirty="0">
                <a:solidFill>
                  <a:srgbClr val="000000"/>
                </a:solidFill>
                <a:latin typeface="+mn-lt"/>
                <a:ea typeface="Calibri" panose="020F0502020204030204" pitchFamily="34" charset="0"/>
                <a:cs typeface="Arial" panose="020B0604020202020204" pitchFamily="34" charset="0"/>
              </a:rPr>
              <a:t>Collected ticks and ear-punches from mice are tested in our laboratory at the University of Ottawa using quantitative polymerase chain reaction (qPCR) assays for the detection of </a:t>
            </a:r>
            <a:r>
              <a:rPr lang="en-US" sz="1200" i="1" dirty="0">
                <a:solidFill>
                  <a:srgbClr val="000000"/>
                </a:solidFill>
                <a:latin typeface="+mn-lt"/>
                <a:ea typeface="Calibri" panose="020F0502020204030204" pitchFamily="34" charset="0"/>
                <a:cs typeface="Arial" panose="020B0604020202020204" pitchFamily="34" charset="0"/>
              </a:rPr>
              <a:t>Borrelia</a:t>
            </a:r>
            <a:r>
              <a:rPr lang="en-US" sz="1200" dirty="0">
                <a:solidFill>
                  <a:srgbClr val="000000"/>
                </a:solidFill>
                <a:latin typeface="+mn-lt"/>
                <a:ea typeface="Calibri" panose="020F0502020204030204" pitchFamily="34" charset="0"/>
                <a:cs typeface="Arial" panose="020B0604020202020204" pitchFamily="34" charset="0"/>
              </a:rPr>
              <a:t> </a:t>
            </a:r>
            <a:r>
              <a:rPr lang="en-US" sz="1200" i="1" dirty="0">
                <a:solidFill>
                  <a:srgbClr val="000000"/>
                </a:solidFill>
                <a:latin typeface="+mn-lt"/>
                <a:ea typeface="Calibri" panose="020F0502020204030204" pitchFamily="34" charset="0"/>
                <a:cs typeface="Arial" panose="020B0604020202020204" pitchFamily="34" charset="0"/>
              </a:rPr>
              <a:t>burgdorferi and</a:t>
            </a:r>
            <a:r>
              <a:rPr lang="en-US" sz="1200" dirty="0">
                <a:solidFill>
                  <a:srgbClr val="000000"/>
                </a:solidFill>
                <a:latin typeface="+mn-lt"/>
                <a:ea typeface="Calibri" panose="020F0502020204030204" pitchFamily="34" charset="0"/>
                <a:cs typeface="Arial" panose="020B0604020202020204" pitchFamily="34" charset="0"/>
              </a:rPr>
              <a:t> </a:t>
            </a:r>
            <a:r>
              <a:rPr lang="en-US" sz="1200" i="1" dirty="0">
                <a:solidFill>
                  <a:srgbClr val="000000"/>
                </a:solidFill>
                <a:latin typeface="+mn-lt"/>
                <a:ea typeface="Calibri" panose="020F0502020204030204" pitchFamily="34" charset="0"/>
                <a:cs typeface="Arial" panose="020B0604020202020204" pitchFamily="34" charset="0"/>
              </a:rPr>
              <a:t>Borrelia</a:t>
            </a:r>
            <a:r>
              <a:rPr lang="en-US" sz="1200" dirty="0">
                <a:solidFill>
                  <a:srgbClr val="000000"/>
                </a:solidFill>
                <a:latin typeface="+mn-lt"/>
                <a:ea typeface="Calibri" panose="020F0502020204030204" pitchFamily="34" charset="0"/>
                <a:cs typeface="Arial" panose="020B0604020202020204" pitchFamily="34" charset="0"/>
              </a:rPr>
              <a:t> </a:t>
            </a:r>
            <a:r>
              <a:rPr lang="en-US" sz="1200" i="1" dirty="0" err="1">
                <a:solidFill>
                  <a:srgbClr val="000000"/>
                </a:solidFill>
                <a:latin typeface="+mn-lt"/>
                <a:ea typeface="Calibri" panose="020F0502020204030204" pitchFamily="34" charset="0"/>
                <a:cs typeface="Arial" panose="020B0604020202020204" pitchFamily="34" charset="0"/>
              </a:rPr>
              <a:t>miyamotoi</a:t>
            </a:r>
            <a:r>
              <a:rPr lang="en-US" sz="1200" i="1" dirty="0">
                <a:solidFill>
                  <a:srgbClr val="000000"/>
                </a:solidFill>
                <a:latin typeface="+mn-lt"/>
                <a:ea typeface="Calibri" panose="020F0502020204030204" pitchFamily="34" charset="0"/>
                <a:cs typeface="Arial" panose="020B0604020202020204" pitchFamily="34" charset="0"/>
              </a:rPr>
              <a:t> </a:t>
            </a:r>
            <a:r>
              <a:rPr lang="en-US" sz="1200" dirty="0">
                <a:solidFill>
                  <a:srgbClr val="000000"/>
                </a:solidFill>
                <a:latin typeface="+mn-lt"/>
                <a:ea typeface="Calibri" panose="020F0502020204030204" pitchFamily="34" charset="0"/>
                <a:cs typeface="Arial" panose="020B0604020202020204" pitchFamily="34" charset="0"/>
              </a:rPr>
              <a:t>(</a:t>
            </a:r>
            <a:r>
              <a:rPr lang="en-US" sz="1200" dirty="0">
                <a:solidFill>
                  <a:srgbClr val="000000"/>
                </a:solidFill>
                <a:latin typeface="+mn-lt"/>
                <a:cs typeface="Arial" panose="020B0604020202020204" pitchFamily="34" charset="0"/>
              </a:rPr>
              <a:t>pathogens that causes Lyme disease and hard tick relapsing fever</a:t>
            </a:r>
            <a:r>
              <a:rPr lang="en-US" sz="1200" dirty="0">
                <a:solidFill>
                  <a:srgbClr val="000000"/>
                </a:solidFill>
                <a:latin typeface="+mn-lt"/>
              </a:rPr>
              <a:t>)</a:t>
            </a:r>
            <a:r>
              <a:rPr lang="en-US" sz="1200" i="1" dirty="0">
                <a:solidFill>
                  <a:srgbClr val="000000"/>
                </a:solidFill>
                <a:latin typeface="+mn-lt"/>
                <a:ea typeface="Calibri" panose="020F0502020204030204" pitchFamily="34" charset="0"/>
                <a:cs typeface="Arial" panose="020B0604020202020204" pitchFamily="34" charset="0"/>
              </a:rPr>
              <a:t> </a:t>
            </a:r>
            <a:r>
              <a:rPr lang="en-US" sz="1200" dirty="0">
                <a:solidFill>
                  <a:srgbClr val="000000"/>
                </a:solidFill>
                <a:latin typeface="+mn-lt"/>
                <a:ea typeface="Calibri" panose="020F0502020204030204" pitchFamily="34" charset="0"/>
                <a:cs typeface="Arial" panose="020B0604020202020204" pitchFamily="34" charset="0"/>
              </a:rPr>
              <a:t>and</a:t>
            </a:r>
            <a:r>
              <a:rPr lang="en-US" sz="1200" i="1" dirty="0">
                <a:solidFill>
                  <a:srgbClr val="000000"/>
                </a:solidFill>
                <a:latin typeface="+mn-lt"/>
                <a:ea typeface="Calibri" panose="020F0502020204030204" pitchFamily="34" charset="0"/>
                <a:cs typeface="Arial" panose="020B0604020202020204" pitchFamily="34" charset="0"/>
              </a:rPr>
              <a:t> </a:t>
            </a:r>
            <a:r>
              <a:rPr lang="en-US" sz="1200" i="1" dirty="0" err="1">
                <a:solidFill>
                  <a:srgbClr val="000000"/>
                </a:solidFill>
                <a:latin typeface="+mn-lt"/>
                <a:ea typeface="Calibri" panose="020F0502020204030204" pitchFamily="34" charset="0"/>
                <a:cs typeface="Arial" panose="020B0604020202020204" pitchFamily="34" charset="0"/>
              </a:rPr>
              <a:t>Anaplasma</a:t>
            </a:r>
            <a:r>
              <a:rPr lang="en-US" sz="1200" i="1" dirty="0">
                <a:solidFill>
                  <a:srgbClr val="000000"/>
                </a:solidFill>
                <a:latin typeface="+mn-lt"/>
                <a:ea typeface="Calibri" panose="020F0502020204030204" pitchFamily="34" charset="0"/>
                <a:cs typeface="Arial" panose="020B0604020202020204" pitchFamily="34" charset="0"/>
              </a:rPr>
              <a:t> </a:t>
            </a:r>
            <a:r>
              <a:rPr lang="en-US" sz="1200" i="1" dirty="0" err="1">
                <a:solidFill>
                  <a:srgbClr val="000000"/>
                </a:solidFill>
                <a:latin typeface="+mn-lt"/>
                <a:ea typeface="Calibri" panose="020F0502020204030204" pitchFamily="34" charset="0"/>
                <a:cs typeface="Arial" panose="020B0604020202020204" pitchFamily="34" charset="0"/>
              </a:rPr>
              <a:t>phagocytophilum</a:t>
            </a:r>
            <a:r>
              <a:rPr lang="en-US" sz="1200" i="1" dirty="0">
                <a:solidFill>
                  <a:srgbClr val="000000"/>
                </a:solidFill>
                <a:latin typeface="+mn-lt"/>
                <a:ea typeface="Calibri" panose="020F0502020204030204" pitchFamily="34" charset="0"/>
                <a:cs typeface="Arial" panose="020B0604020202020204" pitchFamily="34" charset="0"/>
              </a:rPr>
              <a:t> </a:t>
            </a:r>
            <a:r>
              <a:rPr lang="en-US" sz="1200" dirty="0">
                <a:solidFill>
                  <a:srgbClr val="000000"/>
                </a:solidFill>
                <a:latin typeface="+mn-lt"/>
                <a:ea typeface="Calibri" panose="020F0502020204030204" pitchFamily="34" charset="0"/>
                <a:cs typeface="Arial" panose="020B0604020202020204" pitchFamily="34" charset="0"/>
              </a:rPr>
              <a:t>(</a:t>
            </a:r>
            <a:r>
              <a:rPr lang="en-US" sz="1200" dirty="0">
                <a:solidFill>
                  <a:srgbClr val="202122"/>
                </a:solidFill>
                <a:latin typeface="+mn-lt"/>
              </a:rPr>
              <a:t>causes human granulocytic anaplasmosis).</a:t>
            </a:r>
            <a:endParaRPr lang="en-US" sz="1200" dirty="0">
              <a:latin typeface="+mn-lt"/>
              <a:cs typeface="Arial" panose="020B0604020202020204" pitchFamily="34" charset="0"/>
            </a:endParaRPr>
          </a:p>
        </p:txBody>
      </p:sp>
    </p:spTree>
    <p:extLst>
      <p:ext uri="{BB962C8B-B14F-4D97-AF65-F5344CB8AC3E}">
        <p14:creationId xmlns:p14="http://schemas.microsoft.com/office/powerpoint/2010/main" val="3070520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FE275A-C7BC-BA4F-9733-31279FE04108}"/>
              </a:ext>
            </a:extLst>
          </p:cNvPr>
          <p:cNvSpPr>
            <a:spLocks noGrp="1"/>
          </p:cNvSpPr>
          <p:nvPr>
            <p:ph type="title"/>
          </p:nvPr>
        </p:nvSpPr>
        <p:spPr/>
        <p:txBody>
          <a:bodyPr/>
          <a:lstStyle/>
          <a:p>
            <a:r>
              <a:rPr lang="en-US" dirty="0"/>
              <a:t>Preliminary Results</a:t>
            </a:r>
          </a:p>
        </p:txBody>
      </p:sp>
      <p:sp>
        <p:nvSpPr>
          <p:cNvPr id="7" name="Text Placeholder 6">
            <a:extLst>
              <a:ext uri="{FF2B5EF4-FFF2-40B4-BE49-F238E27FC236}">
                <a16:creationId xmlns:a16="http://schemas.microsoft.com/office/drawing/2014/main" id="{815FECF4-3289-A740-B1DD-DF8562152D7F}"/>
              </a:ext>
            </a:extLst>
          </p:cNvPr>
          <p:cNvSpPr>
            <a:spLocks noGrp="1"/>
          </p:cNvSpPr>
          <p:nvPr>
            <p:ph type="body" idx="1"/>
          </p:nvPr>
        </p:nvSpPr>
        <p:spPr/>
        <p:txBody>
          <a:bodyPr/>
          <a:lstStyle/>
          <a:p>
            <a:r>
              <a:rPr lang="en-US" dirty="0"/>
              <a:t>May-October 2020 Field Season</a:t>
            </a:r>
          </a:p>
        </p:txBody>
      </p:sp>
      <p:pic>
        <p:nvPicPr>
          <p:cNvPr id="8" name="Graphic 7">
            <a:extLst>
              <a:ext uri="{FF2B5EF4-FFF2-40B4-BE49-F238E27FC236}">
                <a16:creationId xmlns:a16="http://schemas.microsoft.com/office/drawing/2014/main" id="{B1761774-7561-6448-A425-D69721E027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1767" y="1177463"/>
            <a:ext cx="2030817" cy="2115434"/>
          </a:xfrm>
          <a:prstGeom prst="rect">
            <a:avLst/>
          </a:prstGeom>
        </p:spPr>
      </p:pic>
    </p:spTree>
    <p:extLst>
      <p:ext uri="{BB962C8B-B14F-4D97-AF65-F5344CB8AC3E}">
        <p14:creationId xmlns:p14="http://schemas.microsoft.com/office/powerpoint/2010/main" val="55293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6B8B-C564-4A76-8C67-57DC2019EC80}"/>
              </a:ext>
            </a:extLst>
          </p:cNvPr>
          <p:cNvSpPr>
            <a:spLocks noGrp="1"/>
          </p:cNvSpPr>
          <p:nvPr>
            <p:ph type="title"/>
          </p:nvPr>
        </p:nvSpPr>
        <p:spPr>
          <a:xfrm>
            <a:off x="1251100" y="635702"/>
            <a:ext cx="6792922" cy="504959"/>
          </a:xfrm>
        </p:spPr>
        <p:txBody>
          <a:bodyPr>
            <a:normAutofit fontScale="90000"/>
          </a:bodyPr>
          <a:lstStyle/>
          <a:p>
            <a:pPr algn="ctr"/>
            <a:r>
              <a:rPr lang="en-US" sz="1800" dirty="0">
                <a:solidFill>
                  <a:srgbClr val="201F1E"/>
                </a:solidFill>
                <a:latin typeface="Calibri" panose="020F0502020204030204" pitchFamily="34" charset="0"/>
              </a:rPr>
              <a:t>Mean number of blacklegged ticks collected per month in each neighborhood</a:t>
            </a:r>
            <a:endParaRPr lang="en-US" sz="1800" dirty="0"/>
          </a:p>
        </p:txBody>
      </p:sp>
      <p:pic>
        <p:nvPicPr>
          <p:cNvPr id="7" name="Content Placeholder 6">
            <a:extLst>
              <a:ext uri="{FF2B5EF4-FFF2-40B4-BE49-F238E27FC236}">
                <a16:creationId xmlns:a16="http://schemas.microsoft.com/office/drawing/2014/main" id="{4E13889F-DB68-4BA0-AFD5-5C03D24B89CA}"/>
              </a:ext>
            </a:extLst>
          </p:cNvPr>
          <p:cNvPicPr>
            <a:picLocks noGrp="1" noChangeAspect="1"/>
          </p:cNvPicPr>
          <p:nvPr>
            <p:ph sz="half" idx="1"/>
          </p:nvPr>
        </p:nvPicPr>
        <p:blipFill rotWithShape="1">
          <a:blip r:embed="rId2"/>
          <a:srcRect l="19120" t="8528" r="7529" b="9292"/>
          <a:stretch/>
        </p:blipFill>
        <p:spPr>
          <a:xfrm>
            <a:off x="1416298" y="1012874"/>
            <a:ext cx="5544000" cy="3492000"/>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E1C00860-E593-4A9B-B894-A6C314B74490}"/>
              </a:ext>
            </a:extLst>
          </p:cNvPr>
          <p:cNvSpPr/>
          <p:nvPr/>
        </p:nvSpPr>
        <p:spPr>
          <a:xfrm>
            <a:off x="2917531" y="1545636"/>
            <a:ext cx="250313" cy="270030"/>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C8304240-1C57-4D19-A4B9-F23E54BB13E4}"/>
              </a:ext>
            </a:extLst>
          </p:cNvPr>
          <p:cNvSpPr/>
          <p:nvPr/>
        </p:nvSpPr>
        <p:spPr>
          <a:xfrm>
            <a:off x="4399086" y="2060392"/>
            <a:ext cx="496951" cy="511358"/>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EA01E396-85BC-498C-9C82-0CE4FBBAD80A}"/>
              </a:ext>
            </a:extLst>
          </p:cNvPr>
          <p:cNvSpPr/>
          <p:nvPr/>
        </p:nvSpPr>
        <p:spPr>
          <a:xfrm>
            <a:off x="4543679" y="3778146"/>
            <a:ext cx="368183" cy="394878"/>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5BB7318E-88C1-410A-BC07-B715AD4DC7CA}"/>
              </a:ext>
            </a:extLst>
          </p:cNvPr>
          <p:cNvSpPr/>
          <p:nvPr/>
        </p:nvSpPr>
        <p:spPr>
          <a:xfrm>
            <a:off x="5976157" y="2787774"/>
            <a:ext cx="368183" cy="394878"/>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40F2F6CD-6DFF-4EA7-BD76-5DF385BE51B7}"/>
              </a:ext>
            </a:extLst>
          </p:cNvPr>
          <p:cNvSpPr txBox="1"/>
          <p:nvPr/>
        </p:nvSpPr>
        <p:spPr>
          <a:xfrm>
            <a:off x="5706126" y="2592293"/>
            <a:ext cx="969870" cy="253916"/>
          </a:xfrm>
          <a:prstGeom prst="rect">
            <a:avLst/>
          </a:prstGeom>
          <a:noFill/>
        </p:spPr>
        <p:txBody>
          <a:bodyPr wrap="square" rtlCol="0">
            <a:spAutoFit/>
          </a:bodyPr>
          <a:lstStyle/>
          <a:p>
            <a:r>
              <a:rPr lang="en-CA" sz="1050" dirty="0">
                <a:latin typeface="Arial" panose="020B0604020202020204" pitchFamily="34" charset="0"/>
                <a:ea typeface="Calibri" panose="020F0502020204030204" pitchFamily="34" charset="0"/>
                <a:cs typeface="Arial" panose="020B0604020202020204" pitchFamily="34" charset="0"/>
              </a:rPr>
              <a:t>Stonehaven</a:t>
            </a:r>
            <a:endParaRPr lang="en-US" sz="105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A1D90C5-43C0-474A-A2E2-7A8BF237F7D4}"/>
              </a:ext>
            </a:extLst>
          </p:cNvPr>
          <p:cNvSpPr txBox="1"/>
          <p:nvPr/>
        </p:nvSpPr>
        <p:spPr>
          <a:xfrm>
            <a:off x="4188298" y="1869672"/>
            <a:ext cx="1031774"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Kanata North</a:t>
            </a:r>
          </a:p>
        </p:txBody>
      </p:sp>
      <p:sp>
        <p:nvSpPr>
          <p:cNvPr id="18" name="TextBox 17">
            <a:extLst>
              <a:ext uri="{FF2B5EF4-FFF2-40B4-BE49-F238E27FC236}">
                <a16:creationId xmlns:a16="http://schemas.microsoft.com/office/drawing/2014/main" id="{AE9F1AAA-BFC1-4364-B363-21D06B847ACE}"/>
              </a:ext>
            </a:extLst>
          </p:cNvPr>
          <p:cNvSpPr txBox="1"/>
          <p:nvPr/>
        </p:nvSpPr>
        <p:spPr>
          <a:xfrm>
            <a:off x="4422999" y="3568283"/>
            <a:ext cx="797074" cy="253916"/>
          </a:xfrm>
          <a:prstGeom prst="rect">
            <a:avLst/>
          </a:prstGeom>
          <a:noFill/>
        </p:spPr>
        <p:txBody>
          <a:bodyPr wrap="square" rtlCol="0">
            <a:spAutoFit/>
          </a:bodyPr>
          <a:lstStyle/>
          <a:p>
            <a:r>
              <a:rPr lang="en-CA" sz="1050" dirty="0">
                <a:latin typeface="Arial" panose="020B0604020202020204" pitchFamily="34" charset="0"/>
                <a:ea typeface="Calibri" panose="020F0502020204030204" pitchFamily="34" charset="0"/>
                <a:cs typeface="Arial" panose="020B0604020202020204" pitchFamily="34" charset="0"/>
              </a:rPr>
              <a:t>Stittsville</a:t>
            </a:r>
            <a:endParaRPr lang="en-US" sz="105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7B346F8-8FD1-4215-A21A-9878525BE887}"/>
              </a:ext>
            </a:extLst>
          </p:cNvPr>
          <p:cNvSpPr txBox="1"/>
          <p:nvPr/>
        </p:nvSpPr>
        <p:spPr>
          <a:xfrm>
            <a:off x="2741170" y="1340369"/>
            <a:ext cx="804716" cy="253916"/>
          </a:xfrm>
          <a:prstGeom prst="rect">
            <a:avLst/>
          </a:prstGeom>
          <a:noFill/>
        </p:spPr>
        <p:txBody>
          <a:bodyPr wrap="square" rtlCol="0">
            <a:spAutoFit/>
          </a:bodyPr>
          <a:lstStyle/>
          <a:p>
            <a:r>
              <a:rPr lang="en-CA" sz="1050" dirty="0">
                <a:latin typeface="Arial" panose="020B0604020202020204" pitchFamily="34" charset="0"/>
                <a:ea typeface="Calibri" panose="020F0502020204030204" pitchFamily="34" charset="0"/>
                <a:cs typeface="Arial" panose="020B0604020202020204" pitchFamily="34" charset="0"/>
              </a:rPr>
              <a:t>Carp Hill</a:t>
            </a:r>
            <a:endParaRPr lang="en-US" sz="105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6A87162-CC6A-47C2-BFA0-3E96C555F04B}"/>
              </a:ext>
            </a:extLst>
          </p:cNvPr>
          <p:cNvSpPr/>
          <p:nvPr/>
        </p:nvSpPr>
        <p:spPr>
          <a:xfrm>
            <a:off x="2163329" y="2823126"/>
            <a:ext cx="1455690" cy="1468968"/>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51F70A4E-34EE-4E30-8424-AE6A01BCEE65}"/>
              </a:ext>
            </a:extLst>
          </p:cNvPr>
          <p:cNvPicPr>
            <a:picLocks noChangeAspect="1"/>
          </p:cNvPicPr>
          <p:nvPr/>
        </p:nvPicPr>
        <p:blipFill rotWithShape="1">
          <a:blip r:embed="rId3"/>
          <a:srcRect l="34423" t="12171" r="34663" b="39254"/>
          <a:stretch/>
        </p:blipFill>
        <p:spPr>
          <a:xfrm>
            <a:off x="1000944" y="1076266"/>
            <a:ext cx="1296426" cy="1080120"/>
          </a:xfrm>
          <a:prstGeom prst="rect">
            <a:avLst/>
          </a:prstGeom>
          <a:ln>
            <a:noFill/>
          </a:ln>
          <a:effectLst>
            <a:outerShdw blurRad="292100" dist="139700" dir="2700000" algn="tl" rotWithShape="0">
              <a:srgbClr val="333333">
                <a:alpha val="65000"/>
              </a:srgbClr>
            </a:outerShdw>
          </a:effectLst>
        </p:spPr>
      </p:pic>
      <p:sp>
        <p:nvSpPr>
          <p:cNvPr id="15" name="Title 1">
            <a:extLst>
              <a:ext uri="{FF2B5EF4-FFF2-40B4-BE49-F238E27FC236}">
                <a16:creationId xmlns:a16="http://schemas.microsoft.com/office/drawing/2014/main" id="{D49B2D8F-9373-416B-8EFA-396A8B9E4452}"/>
              </a:ext>
            </a:extLst>
          </p:cNvPr>
          <p:cNvSpPr txBox="1">
            <a:spLocks/>
          </p:cNvSpPr>
          <p:nvPr/>
        </p:nvSpPr>
        <p:spPr>
          <a:xfrm>
            <a:off x="2548086" y="2872089"/>
            <a:ext cx="971125" cy="40174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a:solidFill>
                  <a:srgbClr val="201F1E"/>
                </a:solidFill>
                <a:latin typeface="Arial" panose="020B0604020202020204" pitchFamily="34" charset="0"/>
                <a:cs typeface="Arial" panose="020B0604020202020204" pitchFamily="34" charset="0"/>
              </a:rPr>
              <a:t>Legend</a:t>
            </a:r>
            <a:endParaRPr lang="en-US" sz="12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E0E10C5-1AD8-404C-BE64-595C74185347}"/>
              </a:ext>
            </a:extLst>
          </p:cNvPr>
          <p:cNvSpPr txBox="1"/>
          <p:nvPr/>
        </p:nvSpPr>
        <p:spPr>
          <a:xfrm>
            <a:off x="2165689" y="3203427"/>
            <a:ext cx="1447128" cy="253916"/>
          </a:xfrm>
          <a:prstGeom prst="rect">
            <a:avLst/>
          </a:prstGeom>
          <a:noFill/>
        </p:spPr>
        <p:txBody>
          <a:bodyPr wrap="square" rtlCol="0">
            <a:spAutoFit/>
          </a:bodyPr>
          <a:lstStyle/>
          <a:p>
            <a:r>
              <a:rPr lang="en-CA" sz="1050" dirty="0">
                <a:latin typeface="Arial" panose="020B0604020202020204" pitchFamily="34" charset="0"/>
                <a:ea typeface="Calibri" panose="020F0502020204030204" pitchFamily="34" charset="0"/>
                <a:cs typeface="Arial" panose="020B0604020202020204" pitchFamily="34" charset="0"/>
              </a:rPr>
              <a:t>Carp Hill  </a:t>
            </a:r>
            <a:r>
              <a:rPr lang="en-US" sz="1050" dirty="0">
                <a:latin typeface="Arial" panose="020B0604020202020204" pitchFamily="34" charset="0"/>
                <a:cs typeface="Arial" panose="020B0604020202020204" pitchFamily="34" charset="0"/>
              </a:rPr>
              <a:t>– 0.3 ticks</a:t>
            </a:r>
          </a:p>
        </p:txBody>
      </p:sp>
      <p:sp>
        <p:nvSpPr>
          <p:cNvPr id="21" name="TextBox 20">
            <a:extLst>
              <a:ext uri="{FF2B5EF4-FFF2-40B4-BE49-F238E27FC236}">
                <a16:creationId xmlns:a16="http://schemas.microsoft.com/office/drawing/2014/main" id="{B2E14CC3-41B4-4B73-ABA7-01F615327E51}"/>
              </a:ext>
            </a:extLst>
          </p:cNvPr>
          <p:cNvSpPr txBox="1"/>
          <p:nvPr/>
        </p:nvSpPr>
        <p:spPr>
          <a:xfrm>
            <a:off x="2174252" y="3430936"/>
            <a:ext cx="1566979" cy="415498"/>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Kanata North – 6.0 ticks</a:t>
            </a:r>
          </a:p>
        </p:txBody>
      </p:sp>
      <p:sp>
        <p:nvSpPr>
          <p:cNvPr id="22" name="TextBox 21">
            <a:extLst>
              <a:ext uri="{FF2B5EF4-FFF2-40B4-BE49-F238E27FC236}">
                <a16:creationId xmlns:a16="http://schemas.microsoft.com/office/drawing/2014/main" id="{DB823C89-D437-43DD-AE23-70880F187E49}"/>
              </a:ext>
            </a:extLst>
          </p:cNvPr>
          <p:cNvSpPr txBox="1"/>
          <p:nvPr/>
        </p:nvSpPr>
        <p:spPr>
          <a:xfrm>
            <a:off x="2163329" y="3822199"/>
            <a:ext cx="1575542" cy="253916"/>
          </a:xfrm>
          <a:prstGeom prst="rect">
            <a:avLst/>
          </a:prstGeom>
          <a:noFill/>
        </p:spPr>
        <p:txBody>
          <a:bodyPr wrap="square" rtlCol="0">
            <a:spAutoFit/>
          </a:bodyPr>
          <a:lstStyle/>
          <a:p>
            <a:r>
              <a:rPr lang="en-CA" sz="1050" dirty="0">
                <a:latin typeface="Arial" panose="020B0604020202020204" pitchFamily="34" charset="0"/>
                <a:ea typeface="Calibri" panose="020F0502020204030204" pitchFamily="34" charset="0"/>
                <a:cs typeface="Arial" panose="020B0604020202020204" pitchFamily="34" charset="0"/>
              </a:rPr>
              <a:t>Stonehaven </a:t>
            </a:r>
            <a:r>
              <a:rPr lang="en-US" sz="1050" dirty="0">
                <a:latin typeface="Arial" panose="020B0604020202020204" pitchFamily="34" charset="0"/>
                <a:cs typeface="Arial" panose="020B0604020202020204" pitchFamily="34" charset="0"/>
              </a:rPr>
              <a:t>– 1.7 ticks</a:t>
            </a:r>
          </a:p>
        </p:txBody>
      </p:sp>
      <p:sp>
        <p:nvSpPr>
          <p:cNvPr id="23" name="TextBox 22">
            <a:extLst>
              <a:ext uri="{FF2B5EF4-FFF2-40B4-BE49-F238E27FC236}">
                <a16:creationId xmlns:a16="http://schemas.microsoft.com/office/drawing/2014/main" id="{749B66B1-B9BF-4A46-ACB8-4EF13C4BD6B5}"/>
              </a:ext>
            </a:extLst>
          </p:cNvPr>
          <p:cNvSpPr txBox="1"/>
          <p:nvPr/>
        </p:nvSpPr>
        <p:spPr>
          <a:xfrm>
            <a:off x="2165689" y="4021907"/>
            <a:ext cx="1447128" cy="253916"/>
          </a:xfrm>
          <a:prstGeom prst="rect">
            <a:avLst/>
          </a:prstGeom>
          <a:noFill/>
        </p:spPr>
        <p:txBody>
          <a:bodyPr wrap="square" rtlCol="0">
            <a:spAutoFit/>
          </a:bodyPr>
          <a:lstStyle/>
          <a:p>
            <a:r>
              <a:rPr lang="en-CA" sz="1050" dirty="0">
                <a:latin typeface="Arial" panose="020B0604020202020204" pitchFamily="34" charset="0"/>
                <a:ea typeface="Calibri" panose="020F0502020204030204" pitchFamily="34" charset="0"/>
                <a:cs typeface="Arial" panose="020B0604020202020204" pitchFamily="34" charset="0"/>
              </a:rPr>
              <a:t>Stittsville </a:t>
            </a:r>
            <a:r>
              <a:rPr lang="en-US" sz="1050" dirty="0">
                <a:latin typeface="Arial" panose="020B0604020202020204" pitchFamily="34" charset="0"/>
                <a:cs typeface="Arial" panose="020B0604020202020204" pitchFamily="34" charset="0"/>
              </a:rPr>
              <a:t>– 1.3 ticks</a:t>
            </a:r>
          </a:p>
        </p:txBody>
      </p:sp>
      <p:sp>
        <p:nvSpPr>
          <p:cNvPr id="6" name="TextBox 5">
            <a:extLst>
              <a:ext uri="{FF2B5EF4-FFF2-40B4-BE49-F238E27FC236}">
                <a16:creationId xmlns:a16="http://schemas.microsoft.com/office/drawing/2014/main" id="{C054C9D8-9271-3F42-84C6-2BC9E181EAE0}"/>
              </a:ext>
            </a:extLst>
          </p:cNvPr>
          <p:cNvSpPr txBox="1"/>
          <p:nvPr/>
        </p:nvSpPr>
        <p:spPr>
          <a:xfrm>
            <a:off x="7151571" y="1443789"/>
            <a:ext cx="1895834" cy="1323439"/>
          </a:xfrm>
          <a:prstGeom prst="rect">
            <a:avLst/>
          </a:prstGeom>
          <a:noFill/>
        </p:spPr>
        <p:txBody>
          <a:bodyPr wrap="square" rtlCol="0">
            <a:spAutoFit/>
          </a:bodyPr>
          <a:lstStyle/>
          <a:p>
            <a:r>
              <a:rPr lang="en-US" sz="1600" dirty="0">
                <a:latin typeface="+mn-lt"/>
              </a:rPr>
              <a:t>Blacklegged ticks were detected in all four study </a:t>
            </a:r>
            <a:r>
              <a:rPr lang="en-US" sz="1600" dirty="0" err="1">
                <a:latin typeface="+mn-lt"/>
              </a:rPr>
              <a:t>neighbourhoods</a:t>
            </a:r>
            <a:endParaRPr lang="en-US" sz="1600" dirty="0">
              <a:latin typeface="+mn-lt"/>
            </a:endParaRPr>
          </a:p>
        </p:txBody>
      </p:sp>
    </p:spTree>
    <p:extLst>
      <p:ext uri="{BB962C8B-B14F-4D97-AF65-F5344CB8AC3E}">
        <p14:creationId xmlns:p14="http://schemas.microsoft.com/office/powerpoint/2010/main" val="1044795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5A77-AF15-4284-9DF6-3532642DA6D6}"/>
              </a:ext>
            </a:extLst>
          </p:cNvPr>
          <p:cNvSpPr>
            <a:spLocks noGrp="1"/>
          </p:cNvSpPr>
          <p:nvPr>
            <p:ph type="title"/>
          </p:nvPr>
        </p:nvSpPr>
        <p:spPr>
          <a:xfrm>
            <a:off x="2249742" y="465516"/>
            <a:ext cx="3888432" cy="480334"/>
          </a:xfrm>
        </p:spPr>
        <p:txBody>
          <a:bodyPr>
            <a:normAutofit fontScale="90000"/>
          </a:bodyPr>
          <a:lstStyle/>
          <a:p>
            <a:r>
              <a:rPr lang="en-CA" sz="2700" dirty="0">
                <a:latin typeface="Arial" panose="020B0604020202020204" pitchFamily="34" charset="0"/>
                <a:cs typeface="Arial" panose="020B0604020202020204" pitchFamily="34" charset="0"/>
              </a:rPr>
              <a:t>Results of field activities</a:t>
            </a:r>
            <a:endParaRPr lang="en-US" dirty="0"/>
          </a:p>
        </p:txBody>
      </p:sp>
      <p:pic>
        <p:nvPicPr>
          <p:cNvPr id="82" name="Picture 81">
            <a:extLst>
              <a:ext uri="{FF2B5EF4-FFF2-40B4-BE49-F238E27FC236}">
                <a16:creationId xmlns:a16="http://schemas.microsoft.com/office/drawing/2014/main" id="{3D29AE8F-C376-492E-9DB9-553892E7EA40}"/>
              </a:ext>
            </a:extLst>
          </p:cNvPr>
          <p:cNvPicPr>
            <a:picLocks noChangeAspect="1"/>
          </p:cNvPicPr>
          <p:nvPr/>
        </p:nvPicPr>
        <p:blipFill rotWithShape="1">
          <a:blip r:embed="rId2"/>
          <a:srcRect l="34423" t="12171" r="34663" b="39254"/>
          <a:stretch/>
        </p:blipFill>
        <p:spPr>
          <a:xfrm>
            <a:off x="6675996" y="115263"/>
            <a:ext cx="1296426" cy="1080120"/>
          </a:xfrm>
          <a:prstGeom prst="rect">
            <a:avLst/>
          </a:prstGeom>
          <a:ln>
            <a:noFill/>
          </a:ln>
          <a:effectLst>
            <a:outerShdw blurRad="292100" dist="139700" dir="2700000" algn="tl" rotWithShape="0">
              <a:srgbClr val="333333">
                <a:alpha val="65000"/>
              </a:srgbClr>
            </a:outerShdw>
          </a:effectLst>
        </p:spPr>
      </p:pic>
      <p:graphicFrame>
        <p:nvGraphicFramePr>
          <p:cNvPr id="5" name="Chart 4">
            <a:extLst>
              <a:ext uri="{FF2B5EF4-FFF2-40B4-BE49-F238E27FC236}">
                <a16:creationId xmlns:a16="http://schemas.microsoft.com/office/drawing/2014/main" id="{51165B27-74CC-4068-9E56-92AFD0F54F11}"/>
              </a:ext>
            </a:extLst>
          </p:cNvPr>
          <p:cNvGraphicFramePr>
            <a:graphicFrameLocks/>
          </p:cNvGraphicFramePr>
          <p:nvPr>
            <p:extLst>
              <p:ext uri="{D42A27DB-BD31-4B8C-83A1-F6EECF244321}">
                <p14:modId xmlns:p14="http://schemas.microsoft.com/office/powerpoint/2010/main" val="2341893385"/>
              </p:ext>
            </p:extLst>
          </p:nvPr>
        </p:nvGraphicFramePr>
        <p:xfrm>
          <a:off x="981777" y="1275606"/>
          <a:ext cx="7874356" cy="30557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DA12BA5-5103-AD45-8E6E-B6BFA0CFD62D}"/>
              </a:ext>
            </a:extLst>
          </p:cNvPr>
          <p:cNvSpPr txBox="1"/>
          <p:nvPr/>
        </p:nvSpPr>
        <p:spPr>
          <a:xfrm>
            <a:off x="1544408" y="4436824"/>
            <a:ext cx="5673348" cy="276999"/>
          </a:xfrm>
          <a:prstGeom prst="rect">
            <a:avLst/>
          </a:prstGeom>
          <a:noFill/>
        </p:spPr>
        <p:txBody>
          <a:bodyPr wrap="none" rtlCol="0">
            <a:spAutoFit/>
          </a:bodyPr>
          <a:lstStyle/>
          <a:p>
            <a:r>
              <a:rPr lang="en-US" sz="1200" dirty="0">
                <a:latin typeface="+mn-lt"/>
              </a:rPr>
              <a:t>*total area of drag sampling per month in each </a:t>
            </a:r>
            <a:r>
              <a:rPr lang="en-US" sz="1200" dirty="0" err="1">
                <a:latin typeface="+mn-lt"/>
              </a:rPr>
              <a:t>neighbourhood</a:t>
            </a:r>
            <a:r>
              <a:rPr lang="en-US" sz="1200" dirty="0">
                <a:latin typeface="+mn-lt"/>
              </a:rPr>
              <a:t> is 1800 m</a:t>
            </a:r>
            <a:r>
              <a:rPr lang="en-US" sz="1200" baseline="30000" dirty="0">
                <a:latin typeface="+mn-lt"/>
              </a:rPr>
              <a:t>2</a:t>
            </a:r>
          </a:p>
        </p:txBody>
      </p:sp>
    </p:spTree>
    <p:extLst>
      <p:ext uri="{BB962C8B-B14F-4D97-AF65-F5344CB8AC3E}">
        <p14:creationId xmlns:p14="http://schemas.microsoft.com/office/powerpoint/2010/main" val="1994979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519522"/>
            <a:ext cx="5938986" cy="685800"/>
          </a:xfrm>
        </p:spPr>
        <p:txBody>
          <a:bodyPr>
            <a:normAutofit/>
          </a:bodyPr>
          <a:lstStyle/>
          <a:p>
            <a:r>
              <a:rPr lang="en-CA" sz="2400" dirty="0">
                <a:latin typeface="Arial" panose="020B0604020202020204" pitchFamily="34" charset="0"/>
                <a:cs typeface="Arial" panose="020B0604020202020204" pitchFamily="34" charset="0"/>
              </a:rPr>
              <a:t>Results of field and lab activities</a:t>
            </a:r>
          </a:p>
        </p:txBody>
      </p:sp>
      <p:pic>
        <p:nvPicPr>
          <p:cNvPr id="9" name="Picture 8">
            <a:extLst>
              <a:ext uri="{FF2B5EF4-FFF2-40B4-BE49-F238E27FC236}">
                <a16:creationId xmlns:a16="http://schemas.microsoft.com/office/drawing/2014/main" id="{867637A7-DE37-4A82-A29A-D18C61FCD562}"/>
              </a:ext>
            </a:extLst>
          </p:cNvPr>
          <p:cNvPicPr>
            <a:picLocks noChangeAspect="1"/>
          </p:cNvPicPr>
          <p:nvPr/>
        </p:nvPicPr>
        <p:blipFill rotWithShape="1">
          <a:blip r:embed="rId2"/>
          <a:srcRect l="34423" t="12171" r="34663" b="39254"/>
          <a:stretch/>
        </p:blipFill>
        <p:spPr>
          <a:xfrm>
            <a:off x="7591911" y="181079"/>
            <a:ext cx="1296426" cy="1080120"/>
          </a:xfrm>
          <a:prstGeom prst="rect">
            <a:avLst/>
          </a:prstGeom>
          <a:ln>
            <a:noFill/>
          </a:ln>
          <a:effectLst>
            <a:outerShdw blurRad="292100" dist="139700" dir="2700000" algn="tl" rotWithShape="0">
              <a:srgbClr val="333333">
                <a:alpha val="65000"/>
              </a:srgbClr>
            </a:outerShdw>
          </a:effectLst>
        </p:spPr>
      </p:pic>
      <p:graphicFrame>
        <p:nvGraphicFramePr>
          <p:cNvPr id="6" name="Chart 5">
            <a:extLst>
              <a:ext uri="{FF2B5EF4-FFF2-40B4-BE49-F238E27FC236}">
                <a16:creationId xmlns:a16="http://schemas.microsoft.com/office/drawing/2014/main" id="{37CEBEE9-CE35-0F46-81A6-DB4848445774}"/>
              </a:ext>
            </a:extLst>
          </p:cNvPr>
          <p:cNvGraphicFramePr>
            <a:graphicFrameLocks/>
          </p:cNvGraphicFramePr>
          <p:nvPr>
            <p:extLst>
              <p:ext uri="{D42A27DB-BD31-4B8C-83A1-F6EECF244321}">
                <p14:modId xmlns:p14="http://schemas.microsoft.com/office/powerpoint/2010/main" val="4067131947"/>
              </p:ext>
            </p:extLst>
          </p:nvPr>
        </p:nvGraphicFramePr>
        <p:xfrm>
          <a:off x="924025" y="1080335"/>
          <a:ext cx="7210697" cy="340705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5E04127-7F29-1E41-8E34-9DAEDA70FDA4}"/>
              </a:ext>
            </a:extLst>
          </p:cNvPr>
          <p:cNvSpPr txBox="1"/>
          <p:nvPr/>
        </p:nvSpPr>
        <p:spPr>
          <a:xfrm>
            <a:off x="1602957" y="4510400"/>
            <a:ext cx="4822154" cy="276999"/>
          </a:xfrm>
          <a:prstGeom prst="rect">
            <a:avLst/>
          </a:prstGeom>
          <a:noFill/>
        </p:spPr>
        <p:txBody>
          <a:bodyPr wrap="none" rtlCol="0">
            <a:spAutoFit/>
          </a:bodyPr>
          <a:lstStyle/>
          <a:p>
            <a:r>
              <a:rPr lang="en-US" sz="1200" dirty="0">
                <a:latin typeface="+mn-lt"/>
              </a:rPr>
              <a:t>*total area of drag sampling per month in each zone is 600 m</a:t>
            </a:r>
            <a:r>
              <a:rPr lang="en-US" sz="1200" baseline="30000" dirty="0">
                <a:latin typeface="+mn-lt"/>
              </a:rPr>
              <a:t>2</a:t>
            </a:r>
          </a:p>
        </p:txBody>
      </p:sp>
    </p:spTree>
    <p:extLst>
      <p:ext uri="{BB962C8B-B14F-4D97-AF65-F5344CB8AC3E}">
        <p14:creationId xmlns:p14="http://schemas.microsoft.com/office/powerpoint/2010/main" val="328530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519522"/>
            <a:ext cx="5938986" cy="685800"/>
          </a:xfrm>
        </p:spPr>
        <p:txBody>
          <a:bodyPr>
            <a:normAutofit/>
          </a:bodyPr>
          <a:lstStyle/>
          <a:p>
            <a:r>
              <a:rPr lang="en-CA" sz="2400" dirty="0">
                <a:latin typeface="Arial" panose="020B0604020202020204" pitchFamily="34" charset="0"/>
                <a:cs typeface="Arial" panose="020B0604020202020204" pitchFamily="34" charset="0"/>
              </a:rPr>
              <a:t>Results of field and lab activities</a:t>
            </a:r>
          </a:p>
        </p:txBody>
      </p:sp>
      <p:pic>
        <p:nvPicPr>
          <p:cNvPr id="19" name="Picture 18" descr="A picture containing person, fish&#10;&#10;Description automatically generated">
            <a:extLst>
              <a:ext uri="{FF2B5EF4-FFF2-40B4-BE49-F238E27FC236}">
                <a16:creationId xmlns:a16="http://schemas.microsoft.com/office/drawing/2014/main" id="{F7FD0D54-AAA7-478E-AD27-17D726924229}"/>
              </a:ext>
            </a:extLst>
          </p:cNvPr>
          <p:cNvPicPr>
            <a:picLocks noChangeAspect="1"/>
          </p:cNvPicPr>
          <p:nvPr/>
        </p:nvPicPr>
        <p:blipFill rotWithShape="1">
          <a:blip r:embed="rId2"/>
          <a:srcRect l="14964" t="1283" r="10219" b="-1039"/>
          <a:stretch/>
        </p:blipFill>
        <p:spPr>
          <a:xfrm rot="5400000">
            <a:off x="7584571" y="105019"/>
            <a:ext cx="1100303" cy="1100302"/>
          </a:xfrm>
          <a:prstGeom prst="rect">
            <a:avLst/>
          </a:prstGeom>
          <a:ln>
            <a:noFill/>
          </a:ln>
          <a:effectLst>
            <a:outerShdw blurRad="292100" dist="139700" dir="2700000" algn="tl" rotWithShape="0">
              <a:srgbClr val="333333">
                <a:alpha val="65000"/>
              </a:srgbClr>
            </a:outerShdw>
          </a:effectLst>
        </p:spPr>
      </p:pic>
      <p:graphicFrame>
        <p:nvGraphicFramePr>
          <p:cNvPr id="7" name="Chart 6">
            <a:extLst>
              <a:ext uri="{FF2B5EF4-FFF2-40B4-BE49-F238E27FC236}">
                <a16:creationId xmlns:a16="http://schemas.microsoft.com/office/drawing/2014/main" id="{0B0FDF9A-2D68-074A-A554-6644A7EE6F99}"/>
              </a:ext>
            </a:extLst>
          </p:cNvPr>
          <p:cNvGraphicFramePr>
            <a:graphicFrameLocks/>
          </p:cNvGraphicFramePr>
          <p:nvPr>
            <p:extLst>
              <p:ext uri="{D42A27DB-BD31-4B8C-83A1-F6EECF244321}">
                <p14:modId xmlns:p14="http://schemas.microsoft.com/office/powerpoint/2010/main" val="360097173"/>
              </p:ext>
            </p:extLst>
          </p:nvPr>
        </p:nvGraphicFramePr>
        <p:xfrm>
          <a:off x="818147" y="1201513"/>
          <a:ext cx="7316575" cy="329184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67FC1FF-7B9B-6945-8BA7-1253C5AE37DB}"/>
              </a:ext>
            </a:extLst>
          </p:cNvPr>
          <p:cNvSpPr txBox="1"/>
          <p:nvPr/>
        </p:nvSpPr>
        <p:spPr>
          <a:xfrm>
            <a:off x="2126212" y="4519486"/>
            <a:ext cx="3776996" cy="276999"/>
          </a:xfrm>
          <a:prstGeom prst="rect">
            <a:avLst/>
          </a:prstGeom>
          <a:noFill/>
        </p:spPr>
        <p:txBody>
          <a:bodyPr wrap="none" rtlCol="0">
            <a:spAutoFit/>
          </a:bodyPr>
          <a:lstStyle/>
          <a:p>
            <a:r>
              <a:rPr lang="en-US" sz="1200" dirty="0">
                <a:latin typeface="+mn-lt"/>
              </a:rPr>
              <a:t>*total sampling effort of 600 trap-nights per zone</a:t>
            </a:r>
            <a:endParaRPr lang="en-US" sz="1200" baseline="30000" dirty="0">
              <a:latin typeface="+mn-lt"/>
            </a:endParaRPr>
          </a:p>
        </p:txBody>
      </p:sp>
    </p:spTree>
    <p:extLst>
      <p:ext uri="{BB962C8B-B14F-4D97-AF65-F5344CB8AC3E}">
        <p14:creationId xmlns:p14="http://schemas.microsoft.com/office/powerpoint/2010/main" val="1001173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1" y="564213"/>
            <a:ext cx="3615744" cy="629759"/>
          </a:xfrm>
          <a:noFill/>
          <a:ln>
            <a:noFill/>
          </a:ln>
        </p:spPr>
        <p:txBody>
          <a:bodyPr vert="horz" wrap="square" lIns="68580" tIns="34290" rIns="68580" bIns="34290" numCol="1" rtlCol="0" anchor="t" anchorCtr="0" compatLnSpc="1">
            <a:prstTxWarp prst="textNoShape">
              <a:avLst/>
            </a:prstTxWarp>
            <a:normAutofit fontScale="90000"/>
          </a:bodyPr>
          <a:lstStyle/>
          <a:p>
            <a:pPr>
              <a:lnSpc>
                <a:spcPct val="90000"/>
              </a:lnSpc>
            </a:pPr>
            <a:r>
              <a:rPr lang="en-US" sz="2100" dirty="0">
                <a:latin typeface="Arial" panose="020B0604020202020204" pitchFamily="34" charset="0"/>
                <a:cs typeface="Arial" panose="020B0604020202020204" pitchFamily="34" charset="0"/>
              </a:rPr>
              <a:t>Results of field and lab activities</a:t>
            </a:r>
          </a:p>
        </p:txBody>
      </p:sp>
      <p:sp>
        <p:nvSpPr>
          <p:cNvPr id="5" name="TextBox 4">
            <a:extLst>
              <a:ext uri="{FF2B5EF4-FFF2-40B4-BE49-F238E27FC236}">
                <a16:creationId xmlns:a16="http://schemas.microsoft.com/office/drawing/2014/main" id="{9A7A9BFC-5910-4B9D-8705-005E286184F6}"/>
              </a:ext>
            </a:extLst>
          </p:cNvPr>
          <p:cNvSpPr txBox="1"/>
          <p:nvPr/>
        </p:nvSpPr>
        <p:spPr>
          <a:xfrm>
            <a:off x="1558815" y="1274145"/>
            <a:ext cx="3636774" cy="3869355"/>
          </a:xfrm>
          <a:prstGeom prst="rect">
            <a:avLst/>
          </a:prstGeom>
          <a:noFill/>
          <a:ln>
            <a:noFill/>
          </a:ln>
        </p:spPr>
        <p:txBody>
          <a:bodyPr vert="horz" lIns="68580" tIns="34290" rIns="68580" bIns="34290" rtlCol="0">
            <a:normAutofit/>
          </a:bodyPr>
          <a:lstStyle/>
          <a:p>
            <a:pPr>
              <a:lnSpc>
                <a:spcPct val="90000"/>
              </a:lnSpc>
              <a:spcBef>
                <a:spcPts val="750"/>
              </a:spcBef>
              <a:buClr>
                <a:schemeClr val="accent1"/>
              </a:buClr>
              <a:buFont typeface="Wingdings 3" charset="2"/>
              <a:buChar char=""/>
            </a:pPr>
            <a:r>
              <a:rPr lang="en-US" sz="1600" dirty="0">
                <a:solidFill>
                  <a:schemeClr val="tx1">
                    <a:lumMod val="75000"/>
                    <a:lumOff val="25000"/>
                  </a:schemeClr>
                </a:solidFill>
                <a:latin typeface="+mn-lt"/>
                <a:cs typeface="Arial" panose="020B0604020202020204" pitchFamily="34" charset="0"/>
              </a:rPr>
              <a:t>In total 12 cameras collected approximately 37000 photos. </a:t>
            </a:r>
          </a:p>
          <a:p>
            <a:pPr>
              <a:lnSpc>
                <a:spcPct val="90000"/>
              </a:lnSpc>
              <a:spcBef>
                <a:spcPts val="750"/>
              </a:spcBef>
              <a:buClr>
                <a:schemeClr val="accent1"/>
              </a:buClr>
              <a:buFont typeface="Wingdings 3" charset="2"/>
              <a:buChar char=""/>
            </a:pPr>
            <a:r>
              <a:rPr lang="en-US" sz="1600" dirty="0">
                <a:solidFill>
                  <a:schemeClr val="tx1">
                    <a:lumMod val="75000"/>
                    <a:lumOff val="25000"/>
                  </a:schemeClr>
                </a:solidFill>
                <a:latin typeface="+mn-lt"/>
                <a:cs typeface="Arial" panose="020B0604020202020204" pitchFamily="34" charset="0"/>
              </a:rPr>
              <a:t>We have analyzed photos from trail cameras to measure the presence and occupancy of white-tailed deer in different environments. </a:t>
            </a:r>
          </a:p>
          <a:p>
            <a:pPr>
              <a:lnSpc>
                <a:spcPct val="90000"/>
              </a:lnSpc>
              <a:spcBef>
                <a:spcPts val="750"/>
              </a:spcBef>
              <a:buClr>
                <a:schemeClr val="accent1"/>
              </a:buClr>
              <a:buFont typeface="Wingdings 3" charset="2"/>
              <a:buChar char=""/>
            </a:pPr>
            <a:r>
              <a:rPr lang="en-US" sz="1600" dirty="0">
                <a:solidFill>
                  <a:schemeClr val="tx1">
                    <a:lumMod val="75000"/>
                    <a:lumOff val="25000"/>
                  </a:schemeClr>
                </a:solidFill>
                <a:latin typeface="+mn-lt"/>
                <a:cs typeface="Arial" panose="020B0604020202020204" pitchFamily="34" charset="0"/>
              </a:rPr>
              <a:t>The trail cameras have not collected any personal information and any photos inadvertently taken of people were erased.</a:t>
            </a:r>
          </a:p>
        </p:txBody>
      </p:sp>
      <p:pic>
        <p:nvPicPr>
          <p:cNvPr id="6" name="Picture 5" descr="A picture containing bench, outdoor, wooden, wood&#10;&#10;Description automatically generated">
            <a:extLst>
              <a:ext uri="{FF2B5EF4-FFF2-40B4-BE49-F238E27FC236}">
                <a16:creationId xmlns:a16="http://schemas.microsoft.com/office/drawing/2014/main" id="{A9A8D443-4EB3-4E97-BB70-12A135597C68}"/>
              </a:ext>
            </a:extLst>
          </p:cNvPr>
          <p:cNvPicPr>
            <a:picLocks noChangeAspect="1"/>
          </p:cNvPicPr>
          <p:nvPr/>
        </p:nvPicPr>
        <p:blipFill rotWithShape="1">
          <a:blip r:embed="rId2"/>
          <a:srcRect t="17937" r="1" b="17938"/>
          <a:stretch/>
        </p:blipFill>
        <p:spPr>
          <a:xfrm rot="16200000">
            <a:off x="4270080" y="1435080"/>
            <a:ext cx="3819883" cy="1909841"/>
          </a:xfrm>
          <a:prstGeom prst="rect">
            <a:avLst/>
          </a:prstGeom>
          <a:ln>
            <a:noFill/>
          </a:ln>
          <a:effectLst>
            <a:outerShdw blurRad="292100" dist="139700" dir="2700000" algn="tl" rotWithShape="0">
              <a:srgbClr val="333333">
                <a:alpha val="65000"/>
              </a:srgbClr>
            </a:outerShdw>
          </a:effectLst>
        </p:spPr>
      </p:pic>
      <p:pic>
        <p:nvPicPr>
          <p:cNvPr id="7" name="Picture 6" descr="A deer in the woods&#10;&#10;Description automatically generated with medium confidence">
            <a:extLst>
              <a:ext uri="{FF2B5EF4-FFF2-40B4-BE49-F238E27FC236}">
                <a16:creationId xmlns:a16="http://schemas.microsoft.com/office/drawing/2014/main" id="{5545AD20-4AC3-4ABF-8E16-D521063AEF94}"/>
              </a:ext>
            </a:extLst>
          </p:cNvPr>
          <p:cNvPicPr>
            <a:picLocks noChangeAspect="1"/>
          </p:cNvPicPr>
          <p:nvPr/>
        </p:nvPicPr>
        <p:blipFill rotWithShape="1">
          <a:blip r:embed="rId3"/>
          <a:srcRect l="34955" r="28812" b="-3"/>
          <a:stretch/>
        </p:blipFill>
        <p:spPr>
          <a:xfrm>
            <a:off x="7193966" y="480059"/>
            <a:ext cx="1909842" cy="38198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791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740" y="468082"/>
            <a:ext cx="2694380" cy="960668"/>
          </a:xfrm>
        </p:spPr>
        <p:txBody>
          <a:bodyPr>
            <a:normAutofit/>
          </a:bodyPr>
          <a:lstStyle/>
          <a:p>
            <a:r>
              <a:rPr lang="en-US" dirty="0"/>
              <a:t>Outline</a:t>
            </a:r>
          </a:p>
        </p:txBody>
      </p:sp>
      <p:sp>
        <p:nvSpPr>
          <p:cNvPr id="3" name="Content Placeholder 2"/>
          <p:cNvSpPr>
            <a:spLocks noGrp="1"/>
          </p:cNvSpPr>
          <p:nvPr>
            <p:ph idx="1"/>
          </p:nvPr>
        </p:nvSpPr>
        <p:spPr>
          <a:xfrm>
            <a:off x="1511166" y="1224371"/>
            <a:ext cx="3799142" cy="2903066"/>
          </a:xfrm>
        </p:spPr>
        <p:txBody>
          <a:bodyPr>
            <a:normAutofit/>
          </a:bodyPr>
          <a:lstStyle/>
          <a:p>
            <a:r>
              <a:rPr lang="en-US" sz="1600" dirty="0">
                <a:solidFill>
                  <a:schemeClr val="tx1"/>
                </a:solidFill>
              </a:rPr>
              <a:t>What is Lyme disease?</a:t>
            </a:r>
          </a:p>
          <a:p>
            <a:endParaRPr lang="en-US" sz="1600" dirty="0">
              <a:solidFill>
                <a:schemeClr val="tx1"/>
              </a:solidFill>
            </a:endParaRPr>
          </a:p>
          <a:p>
            <a:r>
              <a:rPr lang="en-US" sz="1600" dirty="0">
                <a:solidFill>
                  <a:schemeClr val="tx1"/>
                </a:solidFill>
              </a:rPr>
              <a:t>Why is it emerging in Ottawa? </a:t>
            </a:r>
          </a:p>
          <a:p>
            <a:endParaRPr lang="en-US" sz="1600" dirty="0">
              <a:solidFill>
                <a:schemeClr val="tx1"/>
              </a:solidFill>
            </a:endParaRPr>
          </a:p>
          <a:p>
            <a:r>
              <a:rPr lang="en-US" sz="1600" dirty="0" err="1">
                <a:solidFill>
                  <a:schemeClr val="tx1"/>
                </a:solidFill>
              </a:rPr>
              <a:t>UPTick</a:t>
            </a:r>
            <a:r>
              <a:rPr lang="en-US" sz="1600" dirty="0">
                <a:solidFill>
                  <a:schemeClr val="tx1"/>
                </a:solidFill>
              </a:rPr>
              <a:t> research project</a:t>
            </a:r>
          </a:p>
          <a:p>
            <a:endParaRPr lang="en-US" sz="1600" dirty="0">
              <a:solidFill>
                <a:schemeClr val="tx1"/>
              </a:solidFill>
            </a:endParaRPr>
          </a:p>
          <a:p>
            <a:r>
              <a:rPr lang="en-US" sz="1600" dirty="0">
                <a:solidFill>
                  <a:schemeClr val="tx1"/>
                </a:solidFill>
              </a:rPr>
              <a:t>How can you prevent tick bites?</a:t>
            </a:r>
          </a:p>
        </p:txBody>
      </p:sp>
      <p:pic>
        <p:nvPicPr>
          <p:cNvPr id="10" name="Picture 9" descr="A bird in a person's hand&#10;&#10;Description automatically generated with low confidence">
            <a:extLst>
              <a:ext uri="{FF2B5EF4-FFF2-40B4-BE49-F238E27FC236}">
                <a16:creationId xmlns:a16="http://schemas.microsoft.com/office/drawing/2014/main" id="{0E3748F9-7E86-4CE6-B784-EB12E17F8C7A}"/>
              </a:ext>
            </a:extLst>
          </p:cNvPr>
          <p:cNvPicPr>
            <a:picLocks noChangeAspect="1"/>
          </p:cNvPicPr>
          <p:nvPr/>
        </p:nvPicPr>
        <p:blipFill rotWithShape="1">
          <a:blip r:embed="rId3"/>
          <a:srcRect l="17096" r="2225" b="3"/>
          <a:stretch/>
        </p:blipFill>
        <p:spPr>
          <a:xfrm>
            <a:off x="5278453" y="195210"/>
            <a:ext cx="2214248" cy="2058323"/>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plant, outdoor, leaf, tree&#10;&#10;Description automatically generated">
            <a:extLst>
              <a:ext uri="{FF2B5EF4-FFF2-40B4-BE49-F238E27FC236}">
                <a16:creationId xmlns:a16="http://schemas.microsoft.com/office/drawing/2014/main" id="{66684734-5C0E-4820-8129-10959D959A98}"/>
              </a:ext>
            </a:extLst>
          </p:cNvPr>
          <p:cNvPicPr>
            <a:picLocks noChangeAspect="1"/>
          </p:cNvPicPr>
          <p:nvPr/>
        </p:nvPicPr>
        <p:blipFill rotWithShape="1">
          <a:blip r:embed="rId4"/>
          <a:srcRect l="9923" r="19616"/>
          <a:stretch/>
        </p:blipFill>
        <p:spPr>
          <a:xfrm>
            <a:off x="5294382" y="2400590"/>
            <a:ext cx="2214246" cy="2058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859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7261-9348-494B-B12C-B6FA62A258DE}"/>
              </a:ext>
            </a:extLst>
          </p:cNvPr>
          <p:cNvSpPr>
            <a:spLocks noGrp="1"/>
          </p:cNvSpPr>
          <p:nvPr>
            <p:ph type="title"/>
          </p:nvPr>
        </p:nvSpPr>
        <p:spPr/>
        <p:txBody>
          <a:bodyPr/>
          <a:lstStyle/>
          <a:p>
            <a:r>
              <a:rPr lang="en-US" dirty="0"/>
              <a:t>Summary of Preliminary Results</a:t>
            </a:r>
          </a:p>
        </p:txBody>
      </p:sp>
      <p:sp>
        <p:nvSpPr>
          <p:cNvPr id="6" name="Content Placeholder 5">
            <a:extLst>
              <a:ext uri="{FF2B5EF4-FFF2-40B4-BE49-F238E27FC236}">
                <a16:creationId xmlns:a16="http://schemas.microsoft.com/office/drawing/2014/main" id="{7BF07F7E-5042-FE45-AC9A-DC503E666BE6}"/>
              </a:ext>
            </a:extLst>
          </p:cNvPr>
          <p:cNvSpPr>
            <a:spLocks noGrp="1"/>
          </p:cNvSpPr>
          <p:nvPr>
            <p:ph idx="1"/>
          </p:nvPr>
        </p:nvSpPr>
        <p:spPr>
          <a:xfrm>
            <a:off x="1075764" y="1048872"/>
            <a:ext cx="7126941" cy="3384546"/>
          </a:xfrm>
        </p:spPr>
        <p:txBody>
          <a:bodyPr>
            <a:normAutofit/>
          </a:bodyPr>
          <a:lstStyle/>
          <a:p>
            <a:r>
              <a:rPr lang="en-US" dirty="0"/>
              <a:t>Blacklegged ticks, rodent hosts, and the Lyme disease pathogen are present in all four study </a:t>
            </a:r>
            <a:r>
              <a:rPr lang="en-US" dirty="0" err="1"/>
              <a:t>neighbourhoods</a:t>
            </a:r>
            <a:endParaRPr lang="en-US" dirty="0"/>
          </a:p>
          <a:p>
            <a:pPr lvl="1"/>
            <a:r>
              <a:rPr lang="en-US" dirty="0"/>
              <a:t>Highest tick densities were found in Kanata North and Kanata South, while lower tick densities were found in Stittsville and Carp</a:t>
            </a:r>
          </a:p>
          <a:p>
            <a:pPr lvl="1"/>
            <a:r>
              <a:rPr lang="en-US" dirty="0"/>
              <a:t>Within each </a:t>
            </a:r>
            <a:r>
              <a:rPr lang="en-US" dirty="0" err="1"/>
              <a:t>neighbourhood</a:t>
            </a:r>
            <a:r>
              <a:rPr lang="en-US" dirty="0"/>
              <a:t>, substantially higher numbers of ticks were found in the woodland and interface zones, with infection rates ~30%</a:t>
            </a:r>
          </a:p>
          <a:p>
            <a:pPr lvl="2"/>
            <a:r>
              <a:rPr lang="en-US" dirty="0"/>
              <a:t>Very few to no ticks were found within residential zones, and none were infected</a:t>
            </a:r>
          </a:p>
          <a:p>
            <a:pPr lvl="1"/>
            <a:r>
              <a:rPr lang="en-US" dirty="0"/>
              <a:t>In general, higher numbers of mice were found in residential zones, but infected mice were mainly limited to woodland and interface zones</a:t>
            </a:r>
          </a:p>
          <a:p>
            <a:r>
              <a:rPr lang="en-US" dirty="0"/>
              <a:t>Preliminary results indicate that </a:t>
            </a:r>
            <a:r>
              <a:rPr lang="en-US" b="1" dirty="0"/>
              <a:t>Lyme disease transmission between ticks and mice is mainly occurring in the woodland and interface zones </a:t>
            </a:r>
            <a:r>
              <a:rPr lang="en-US" dirty="0"/>
              <a:t>within </a:t>
            </a:r>
            <a:r>
              <a:rPr lang="en-US" dirty="0" err="1"/>
              <a:t>neighbourhoods</a:t>
            </a:r>
            <a:endParaRPr lang="en-US" dirty="0"/>
          </a:p>
          <a:p>
            <a:pPr lvl="1"/>
            <a:r>
              <a:rPr lang="en-US" dirty="0"/>
              <a:t>Trails and pathways in these zones may pose a risk of Lyme disease exposure to people</a:t>
            </a:r>
          </a:p>
          <a:p>
            <a:endParaRPr lang="en-US" dirty="0"/>
          </a:p>
        </p:txBody>
      </p:sp>
      <p:sp>
        <p:nvSpPr>
          <p:cNvPr id="5" name="Footer Placeholder 4">
            <a:extLst>
              <a:ext uri="{FF2B5EF4-FFF2-40B4-BE49-F238E27FC236}">
                <a16:creationId xmlns:a16="http://schemas.microsoft.com/office/drawing/2014/main" id="{65A2D227-8138-FF49-AE89-507ED0B057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38330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731" y="468083"/>
            <a:ext cx="5829299" cy="584145"/>
          </a:xfrm>
        </p:spPr>
        <p:txBody>
          <a:bodyPr/>
          <a:lstStyle/>
          <a:p>
            <a:r>
              <a:rPr lang="en-CA" dirty="0"/>
              <a:t>How can you prevent a tick bite?</a:t>
            </a:r>
          </a:p>
        </p:txBody>
      </p:sp>
      <p:sp>
        <p:nvSpPr>
          <p:cNvPr id="3" name="Content Placeholder 2"/>
          <p:cNvSpPr>
            <a:spLocks noGrp="1"/>
          </p:cNvSpPr>
          <p:nvPr>
            <p:ph idx="1"/>
          </p:nvPr>
        </p:nvSpPr>
        <p:spPr>
          <a:xfrm>
            <a:off x="4139952" y="1275606"/>
            <a:ext cx="4407282" cy="3038537"/>
          </a:xfrm>
        </p:spPr>
        <p:txBody>
          <a:bodyPr>
            <a:normAutofit/>
          </a:bodyPr>
          <a:lstStyle/>
          <a:p>
            <a:r>
              <a:rPr lang="en-CA" sz="1600" dirty="0"/>
              <a:t>Wear long pants, a long sleeved shirt, shoes and socks to cover exposed skin</a:t>
            </a:r>
          </a:p>
          <a:p>
            <a:r>
              <a:rPr lang="en-CA" sz="1600" dirty="0"/>
              <a:t>If possible, stay on the trails when hiking in the woods or walking in long grass</a:t>
            </a:r>
          </a:p>
          <a:p>
            <a:r>
              <a:rPr lang="en-CA" sz="1600" dirty="0"/>
              <a:t>Apply an approved insect repellent containing DEET or </a:t>
            </a:r>
            <a:r>
              <a:rPr lang="en-CA" sz="1600" dirty="0" err="1"/>
              <a:t>icaridin</a:t>
            </a:r>
            <a:endParaRPr lang="en-CA" sz="1600" dirty="0"/>
          </a:p>
          <a:p>
            <a:r>
              <a:rPr lang="en-CA" sz="1600" dirty="0"/>
              <a:t>Do a "full body" check on yourself, your children, and pets for ticks </a:t>
            </a:r>
          </a:p>
          <a:p>
            <a:r>
              <a:rPr lang="en-CA" sz="1600" dirty="0"/>
              <a:t>Remove ticks as soon as possible</a:t>
            </a:r>
          </a:p>
          <a:p>
            <a:endParaRPr lang="en-CA" dirty="0"/>
          </a:p>
          <a:p>
            <a:endParaRPr lang="en-CA" dirty="0"/>
          </a:p>
          <a:p>
            <a:endParaRPr lang="en-CA" dirty="0"/>
          </a:p>
        </p:txBody>
      </p:sp>
      <p:pic>
        <p:nvPicPr>
          <p:cNvPr id="4" name="Picture 3"/>
          <p:cNvPicPr>
            <a:picLocks noChangeAspect="1"/>
          </p:cNvPicPr>
          <p:nvPr/>
        </p:nvPicPr>
        <p:blipFill>
          <a:blip r:embed="rId3"/>
          <a:stretch>
            <a:fillRect/>
          </a:stretch>
        </p:blipFill>
        <p:spPr>
          <a:xfrm>
            <a:off x="397543" y="1707654"/>
            <a:ext cx="3634397" cy="1738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751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668" y="519522"/>
            <a:ext cx="6050791" cy="771051"/>
          </a:xfrm>
        </p:spPr>
        <p:txBody>
          <a:bodyPr>
            <a:noAutofit/>
          </a:bodyPr>
          <a:lstStyle/>
          <a:p>
            <a:r>
              <a:rPr lang="en-CA" sz="1950" dirty="0"/>
              <a:t>How can you reduce ticks around your home?</a:t>
            </a:r>
          </a:p>
        </p:txBody>
      </p:sp>
      <p:sp>
        <p:nvSpPr>
          <p:cNvPr id="3" name="Content Placeholder 2"/>
          <p:cNvSpPr>
            <a:spLocks noGrp="1"/>
          </p:cNvSpPr>
          <p:nvPr>
            <p:ph idx="1"/>
          </p:nvPr>
        </p:nvSpPr>
        <p:spPr>
          <a:xfrm>
            <a:off x="4233241" y="1214754"/>
            <a:ext cx="3998218" cy="3646004"/>
          </a:xfrm>
        </p:spPr>
        <p:txBody>
          <a:bodyPr>
            <a:normAutofit/>
          </a:bodyPr>
          <a:lstStyle/>
          <a:p>
            <a:r>
              <a:rPr lang="en-CA" sz="1600" dirty="0"/>
              <a:t>Keep the grass in your yard mowed</a:t>
            </a:r>
          </a:p>
          <a:p>
            <a:r>
              <a:rPr lang="en-CA" sz="1600" dirty="0"/>
              <a:t>Remove brush and fallen leaves from the edges of your property</a:t>
            </a:r>
          </a:p>
          <a:p>
            <a:r>
              <a:rPr lang="en-CA" sz="1600" dirty="0"/>
              <a:t>Clean up areas under and around bird feeders</a:t>
            </a:r>
          </a:p>
          <a:p>
            <a:r>
              <a:rPr lang="en-CA" sz="1600" dirty="0"/>
              <a:t>Discourage deer from entering your yard</a:t>
            </a:r>
          </a:p>
          <a:p>
            <a:r>
              <a:rPr lang="en-CA" sz="1600" dirty="0"/>
              <a:t>Use a 1-metre barrier of woodchips or rock to separate woods from lawn</a:t>
            </a:r>
          </a:p>
        </p:txBody>
      </p:sp>
      <p:pic>
        <p:nvPicPr>
          <p:cNvPr id="4" name="Picture 3"/>
          <p:cNvPicPr>
            <a:picLocks noChangeAspect="1"/>
          </p:cNvPicPr>
          <p:nvPr/>
        </p:nvPicPr>
        <p:blipFill>
          <a:blip r:embed="rId2"/>
          <a:stretch>
            <a:fillRect/>
          </a:stretch>
        </p:blipFill>
        <p:spPr>
          <a:xfrm>
            <a:off x="231006" y="1158424"/>
            <a:ext cx="3823815" cy="261790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11846" y="3776330"/>
            <a:ext cx="3349591" cy="369332"/>
          </a:xfrm>
          <a:prstGeom prst="rect">
            <a:avLst/>
          </a:prstGeom>
          <a:noFill/>
          <a:ln>
            <a:noFill/>
          </a:ln>
        </p:spPr>
        <p:txBody>
          <a:bodyPr wrap="square" rtlCol="0">
            <a:spAutoFit/>
          </a:bodyPr>
          <a:lstStyle/>
          <a:p>
            <a:r>
              <a:rPr lang="en-CA" sz="900" dirty="0">
                <a:latin typeface="+mn-lt"/>
              </a:rPr>
              <a:t>From: Stafford K. (2004) Tick Management Handbook. Connecticut Agricultural Experiment Station</a:t>
            </a:r>
            <a:r>
              <a:rPr lang="en-CA" sz="900" dirty="0"/>
              <a:t>.</a:t>
            </a:r>
          </a:p>
        </p:txBody>
      </p:sp>
    </p:spTree>
    <p:extLst>
      <p:ext uri="{BB962C8B-B14F-4D97-AF65-F5344CB8AC3E}">
        <p14:creationId xmlns:p14="http://schemas.microsoft.com/office/powerpoint/2010/main" val="3726675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862" y="435271"/>
            <a:ext cx="2924082" cy="421556"/>
          </a:xfrm>
        </p:spPr>
        <p:txBody>
          <a:bodyPr>
            <a:normAutofit/>
          </a:bodyPr>
          <a:lstStyle/>
          <a:p>
            <a:r>
              <a:rPr lang="en-CA" sz="1800" dirty="0"/>
              <a:t>Acknowledgements</a:t>
            </a:r>
          </a:p>
        </p:txBody>
      </p:sp>
      <p:sp>
        <p:nvSpPr>
          <p:cNvPr id="4" name="Text Placeholder 3"/>
          <p:cNvSpPr>
            <a:spLocks noGrp="1"/>
          </p:cNvSpPr>
          <p:nvPr>
            <p:ph type="body" idx="1"/>
          </p:nvPr>
        </p:nvSpPr>
        <p:spPr>
          <a:xfrm>
            <a:off x="1466655" y="1315063"/>
            <a:ext cx="6669360" cy="479822"/>
          </a:xfrm>
        </p:spPr>
        <p:txBody>
          <a:bodyPr/>
          <a:lstStyle/>
          <a:p>
            <a:r>
              <a:rPr lang="en-CA" sz="1200" dirty="0">
                <a:solidFill>
                  <a:schemeClr val="tx1"/>
                </a:solidFill>
              </a:rPr>
              <a:t>Kulkarni (INSIGHT) Lab, uOttawa </a:t>
            </a:r>
            <a:r>
              <a:rPr lang="en-CA" sz="1200" dirty="0"/>
              <a:t>| </a:t>
            </a:r>
            <a:r>
              <a:rPr lang="en-CA" sz="1100" dirty="0">
                <a:solidFill>
                  <a:srgbClr val="0070C0"/>
                </a:solidFill>
                <a:hlinkClick r:id="rId2">
                  <a:extLst>
                    <a:ext uri="{A12FA001-AC4F-418D-AE19-62706E023703}">
                      <ahyp:hlinkClr xmlns:ahyp="http://schemas.microsoft.com/office/drawing/2018/hyperlinkcolor" val="tx"/>
                    </a:ext>
                  </a:extLst>
                </a:hlinkClick>
              </a:rPr>
              <a:t>www.globalhealthepi.com</a:t>
            </a:r>
            <a:r>
              <a:rPr lang="en-CA" sz="1100" dirty="0">
                <a:solidFill>
                  <a:schemeClr val="tx1"/>
                </a:solidFill>
              </a:rPr>
              <a:t>,</a:t>
            </a:r>
            <a:r>
              <a:rPr lang="en-CA" sz="1100" dirty="0">
                <a:solidFill>
                  <a:schemeClr val="accent2"/>
                </a:solidFill>
              </a:rPr>
              <a:t>                    </a:t>
            </a:r>
          </a:p>
          <a:p>
            <a:r>
              <a:rPr lang="en-CA" sz="1100" dirty="0">
                <a:solidFill>
                  <a:srgbClr val="0070C0"/>
                </a:solidFill>
              </a:rPr>
              <a:t>                                                                   </a:t>
            </a:r>
            <a:r>
              <a:rPr lang="en-CA" sz="1100" u="sng" dirty="0">
                <a:solidFill>
                  <a:srgbClr val="0070C0"/>
                </a:solidFill>
              </a:rPr>
              <a:t>www.uptickproject.ca</a:t>
            </a:r>
          </a:p>
          <a:p>
            <a:endParaRPr lang="en-CA" sz="1350" dirty="0"/>
          </a:p>
        </p:txBody>
      </p:sp>
      <p:sp>
        <p:nvSpPr>
          <p:cNvPr id="3" name="Content Placeholder 2"/>
          <p:cNvSpPr>
            <a:spLocks noGrp="1"/>
          </p:cNvSpPr>
          <p:nvPr>
            <p:ph sz="half" idx="2"/>
          </p:nvPr>
        </p:nvSpPr>
        <p:spPr>
          <a:xfrm>
            <a:off x="635268" y="1510995"/>
            <a:ext cx="8123721" cy="2775679"/>
          </a:xfrm>
          <a:noFill/>
          <a:ln>
            <a:noFill/>
          </a:ln>
        </p:spPr>
        <p:txBody>
          <a:bodyPr>
            <a:normAutofit fontScale="85000" lnSpcReduction="10000"/>
          </a:bodyPr>
          <a:lstStyle/>
          <a:p>
            <a:pPr marL="0" indent="0">
              <a:buNone/>
            </a:pPr>
            <a:r>
              <a:rPr lang="en-CA" sz="1400" b="1" dirty="0">
                <a:solidFill>
                  <a:schemeClr val="tx1"/>
                </a:solidFill>
                <a:cs typeface="Arial" pitchFamily="34" charset="0"/>
              </a:rPr>
              <a:t>Researchers: </a:t>
            </a:r>
          </a:p>
          <a:p>
            <a:pPr marL="0" indent="0">
              <a:buNone/>
            </a:pPr>
            <a:r>
              <a:rPr lang="en-CA" sz="1400" dirty="0">
                <a:solidFill>
                  <a:schemeClr val="tx1"/>
                </a:solidFill>
                <a:cs typeface="Arial" pitchFamily="34" charset="0"/>
              </a:rPr>
              <a:t>Dr. Manisha Kulkarni, Dr. Benoit Talbot, Dr. Roman McKay, </a:t>
            </a:r>
            <a:r>
              <a:rPr lang="en-CA" sz="1400" dirty="0" err="1">
                <a:solidFill>
                  <a:schemeClr val="tx1"/>
                </a:solidFill>
                <a:cs typeface="Arial" pitchFamily="34" charset="0"/>
              </a:rPr>
              <a:t>Andreea</a:t>
            </a:r>
            <a:r>
              <a:rPr lang="en-CA" sz="1400" dirty="0">
                <a:solidFill>
                  <a:schemeClr val="tx1"/>
                </a:solidFill>
                <a:cs typeface="Arial" pitchFamily="34" charset="0"/>
              </a:rPr>
              <a:t> </a:t>
            </a:r>
            <a:r>
              <a:rPr lang="en-CA" sz="1400" dirty="0" err="1">
                <a:solidFill>
                  <a:schemeClr val="tx1"/>
                </a:solidFill>
                <a:cs typeface="Arial" pitchFamily="34" charset="0"/>
              </a:rPr>
              <a:t>Slatculescu</a:t>
            </a:r>
            <a:r>
              <a:rPr lang="en-CA" sz="1400" dirty="0">
                <a:solidFill>
                  <a:schemeClr val="tx1"/>
                </a:solidFill>
                <a:cs typeface="Arial" pitchFamily="34" charset="0"/>
              </a:rPr>
              <a:t> (PhD </a:t>
            </a:r>
            <a:r>
              <a:rPr lang="en-CA" sz="1400" dirty="0" err="1">
                <a:solidFill>
                  <a:schemeClr val="tx1"/>
                </a:solidFill>
                <a:cs typeface="Arial" pitchFamily="34" charset="0"/>
              </a:rPr>
              <a:t>cand</a:t>
            </a:r>
            <a:r>
              <a:rPr lang="en-CA" sz="1400" dirty="0">
                <a:solidFill>
                  <a:schemeClr val="tx1"/>
                </a:solidFill>
                <a:cs typeface="Arial" pitchFamily="34" charset="0"/>
              </a:rPr>
              <a:t>.), Jay Logan (PhD </a:t>
            </a:r>
            <a:r>
              <a:rPr lang="en-CA" sz="1400" dirty="0" err="1">
                <a:solidFill>
                  <a:schemeClr val="tx1"/>
                </a:solidFill>
                <a:cs typeface="Arial" pitchFamily="34" charset="0"/>
              </a:rPr>
              <a:t>cand</a:t>
            </a:r>
            <a:r>
              <a:rPr lang="en-CA" sz="1400" dirty="0">
                <a:solidFill>
                  <a:schemeClr val="tx1"/>
                </a:solidFill>
                <a:cs typeface="Arial" pitchFamily="34" charset="0"/>
              </a:rPr>
              <a:t>.), Charles </a:t>
            </a:r>
            <a:r>
              <a:rPr lang="en-CA" sz="1400" dirty="0" err="1">
                <a:solidFill>
                  <a:schemeClr val="tx1"/>
                </a:solidFill>
                <a:cs typeface="Arial" pitchFamily="34" charset="0"/>
              </a:rPr>
              <a:t>Thickstun</a:t>
            </a:r>
            <a:r>
              <a:rPr lang="en-CA" sz="1400" dirty="0">
                <a:solidFill>
                  <a:schemeClr val="tx1"/>
                </a:solidFill>
                <a:cs typeface="Arial" pitchFamily="34" charset="0"/>
              </a:rPr>
              <a:t> (PhD </a:t>
            </a:r>
            <a:r>
              <a:rPr lang="en-CA" sz="1400" dirty="0" err="1">
                <a:solidFill>
                  <a:schemeClr val="tx1"/>
                </a:solidFill>
                <a:cs typeface="Arial" pitchFamily="34" charset="0"/>
              </a:rPr>
              <a:t>cand</a:t>
            </a:r>
            <a:r>
              <a:rPr lang="en-CA" sz="1400" dirty="0">
                <a:solidFill>
                  <a:schemeClr val="tx1"/>
                </a:solidFill>
                <a:cs typeface="Arial" pitchFamily="34" charset="0"/>
              </a:rPr>
              <a:t>.), Claudia Duguay (PhD </a:t>
            </a:r>
            <a:r>
              <a:rPr lang="en-CA" sz="1400" dirty="0" err="1">
                <a:solidFill>
                  <a:schemeClr val="tx1"/>
                </a:solidFill>
                <a:cs typeface="Arial" pitchFamily="34" charset="0"/>
              </a:rPr>
              <a:t>cand</a:t>
            </a:r>
            <a:r>
              <a:rPr lang="en-CA" sz="1400" dirty="0">
                <a:solidFill>
                  <a:schemeClr val="tx1"/>
                </a:solidFill>
                <a:cs typeface="Arial" pitchFamily="34" charset="0"/>
              </a:rPr>
              <a:t>.), Holly Burrows (MPH </a:t>
            </a:r>
            <a:r>
              <a:rPr lang="en-CA" sz="1400" dirty="0" err="1">
                <a:solidFill>
                  <a:schemeClr val="tx1"/>
                </a:solidFill>
                <a:cs typeface="Arial" pitchFamily="34" charset="0"/>
              </a:rPr>
              <a:t>cand</a:t>
            </a:r>
            <a:r>
              <a:rPr lang="en-CA" sz="1400" dirty="0">
                <a:solidFill>
                  <a:schemeClr val="tx1"/>
                </a:solidFill>
                <a:cs typeface="Arial" pitchFamily="34" charset="0"/>
              </a:rPr>
              <a:t>.), </a:t>
            </a:r>
            <a:r>
              <a:rPr lang="en-CA" sz="1400" b="1" dirty="0">
                <a:solidFill>
                  <a:schemeClr val="tx1"/>
                </a:solidFill>
                <a:cs typeface="Arial" pitchFamily="34" charset="0"/>
              </a:rPr>
              <a:t>INSIGHT Lab, uOttawa</a:t>
            </a:r>
          </a:p>
          <a:p>
            <a:pPr marL="0" indent="0">
              <a:buNone/>
            </a:pPr>
            <a:r>
              <a:rPr lang="en-CA" sz="1400" i="0" dirty="0">
                <a:solidFill>
                  <a:schemeClr val="tx1"/>
                </a:solidFill>
                <a:effectLst/>
                <a:cs typeface="Arial" pitchFamily="34" charset="0"/>
              </a:rPr>
              <a:t>Dr. </a:t>
            </a:r>
            <a:r>
              <a:rPr lang="en-US" sz="1400" i="0" dirty="0">
                <a:solidFill>
                  <a:schemeClr val="tx1"/>
                </a:solidFill>
                <a:effectLst/>
                <a:cs typeface="Arial" pitchFamily="34" charset="0"/>
              </a:rPr>
              <a:t>Anders </a:t>
            </a:r>
            <a:r>
              <a:rPr lang="en-US" sz="1400" i="0" dirty="0" err="1">
                <a:solidFill>
                  <a:schemeClr val="tx1"/>
                </a:solidFill>
                <a:effectLst/>
                <a:cs typeface="Arial" pitchFamily="34" charset="0"/>
              </a:rPr>
              <a:t>Knudby</a:t>
            </a:r>
            <a:r>
              <a:rPr lang="en-US" sz="1400" i="0" dirty="0">
                <a:solidFill>
                  <a:schemeClr val="tx1"/>
                </a:solidFill>
                <a:effectLst/>
                <a:cs typeface="Arial" pitchFamily="34" charset="0"/>
              </a:rPr>
              <a:t>, </a:t>
            </a:r>
            <a:r>
              <a:rPr lang="en-US" sz="1400" b="1" i="0" dirty="0">
                <a:solidFill>
                  <a:schemeClr val="tx1"/>
                </a:solidFill>
                <a:effectLst/>
                <a:cs typeface="Arial" pitchFamily="34" charset="0"/>
              </a:rPr>
              <a:t>Remote Sensing Lab, uOttawa</a:t>
            </a:r>
          </a:p>
          <a:p>
            <a:pPr marL="0" indent="0">
              <a:buNone/>
            </a:pPr>
            <a:r>
              <a:rPr lang="en-US" sz="1400" dirty="0">
                <a:solidFill>
                  <a:schemeClr val="tx1"/>
                </a:solidFill>
                <a:cs typeface="Arial" pitchFamily="34" charset="0"/>
              </a:rPr>
              <a:t>Dr. Patrick Leighton, </a:t>
            </a:r>
            <a:r>
              <a:rPr lang="en-US" sz="1400" b="1" dirty="0">
                <a:solidFill>
                  <a:schemeClr val="tx1"/>
                </a:solidFill>
                <a:cs typeface="Arial" pitchFamily="34" charset="0"/>
              </a:rPr>
              <a:t>University of Montreal</a:t>
            </a:r>
            <a:endParaRPr lang="en-US" sz="1400" b="1" i="0" dirty="0">
              <a:solidFill>
                <a:schemeClr val="tx1"/>
              </a:solidFill>
              <a:effectLst/>
              <a:cs typeface="Arial" pitchFamily="34" charset="0"/>
            </a:endParaRPr>
          </a:p>
          <a:p>
            <a:pPr marL="0" indent="0">
              <a:buNone/>
            </a:pPr>
            <a:endParaRPr lang="en-CA" sz="1400" dirty="0">
              <a:solidFill>
                <a:schemeClr val="tx1"/>
              </a:solidFill>
              <a:cs typeface="Arial" pitchFamily="34" charset="0"/>
            </a:endParaRPr>
          </a:p>
          <a:p>
            <a:pPr marL="0" indent="0">
              <a:buNone/>
            </a:pPr>
            <a:r>
              <a:rPr lang="en-CA" sz="1400" b="1" dirty="0">
                <a:solidFill>
                  <a:schemeClr val="tx1"/>
                </a:solidFill>
                <a:cs typeface="Arial" pitchFamily="34" charset="0"/>
              </a:rPr>
              <a:t>Stakeholders:</a:t>
            </a:r>
          </a:p>
          <a:p>
            <a:pPr marL="0" indent="0">
              <a:buNone/>
            </a:pPr>
            <a:r>
              <a:rPr lang="en-CA" sz="1400" dirty="0">
                <a:solidFill>
                  <a:schemeClr val="tx1"/>
                </a:solidFill>
                <a:cs typeface="Arial" pitchFamily="34" charset="0"/>
              </a:rPr>
              <a:t>Nick Stow, </a:t>
            </a:r>
            <a:r>
              <a:rPr lang="en-CA" sz="1400" dirty="0" err="1">
                <a:solidFill>
                  <a:schemeClr val="tx1"/>
                </a:solidFill>
                <a:cs typeface="Arial" pitchFamily="34" charset="0"/>
              </a:rPr>
              <a:t>Coun</a:t>
            </a:r>
            <a:r>
              <a:rPr lang="en-CA" sz="1400" dirty="0">
                <a:solidFill>
                  <a:schemeClr val="tx1"/>
                </a:solidFill>
                <a:cs typeface="Arial" pitchFamily="34" charset="0"/>
              </a:rPr>
              <a:t>. </a:t>
            </a:r>
            <a:r>
              <a:rPr lang="en-US" sz="1400" dirty="0">
                <a:solidFill>
                  <a:schemeClr val="tx1"/>
                </a:solidFill>
                <a:cs typeface="Arial" pitchFamily="34" charset="0"/>
              </a:rPr>
              <a:t>Glen Gower, </a:t>
            </a:r>
            <a:r>
              <a:rPr lang="en-US" sz="1400" dirty="0" err="1">
                <a:solidFill>
                  <a:schemeClr val="tx1"/>
                </a:solidFill>
                <a:cs typeface="Arial" pitchFamily="34" charset="0"/>
              </a:rPr>
              <a:t>Coun</a:t>
            </a:r>
            <a:r>
              <a:rPr lang="en-US" sz="1400" dirty="0">
                <a:solidFill>
                  <a:schemeClr val="tx1"/>
                </a:solidFill>
                <a:cs typeface="Arial" pitchFamily="34" charset="0"/>
              </a:rPr>
              <a:t>. Eli El-</a:t>
            </a:r>
            <a:r>
              <a:rPr lang="en-US" sz="1400" dirty="0" err="1">
                <a:solidFill>
                  <a:schemeClr val="tx1"/>
                </a:solidFill>
                <a:cs typeface="Arial" pitchFamily="34" charset="0"/>
              </a:rPr>
              <a:t>Chantiry</a:t>
            </a:r>
            <a:r>
              <a:rPr lang="en-US" sz="1400" dirty="0">
                <a:solidFill>
                  <a:schemeClr val="tx1"/>
                </a:solidFill>
                <a:cs typeface="Arial" pitchFamily="34" charset="0"/>
              </a:rPr>
              <a:t>, </a:t>
            </a:r>
            <a:r>
              <a:rPr lang="en-US" sz="1400" dirty="0" err="1">
                <a:solidFill>
                  <a:schemeClr val="tx1"/>
                </a:solidFill>
                <a:cs typeface="Arial" pitchFamily="34" charset="0"/>
              </a:rPr>
              <a:t>Coun</a:t>
            </a:r>
            <a:r>
              <a:rPr lang="en-US" sz="1400" dirty="0">
                <a:solidFill>
                  <a:schemeClr val="tx1"/>
                </a:solidFill>
                <a:cs typeface="Arial" pitchFamily="34" charset="0"/>
              </a:rPr>
              <a:t>. Jenna </a:t>
            </a:r>
            <a:r>
              <a:rPr lang="en-US" sz="1400" dirty="0" err="1">
                <a:solidFill>
                  <a:schemeClr val="tx1"/>
                </a:solidFill>
                <a:cs typeface="Arial" pitchFamily="34" charset="0"/>
              </a:rPr>
              <a:t>Sudds</a:t>
            </a:r>
            <a:r>
              <a:rPr lang="en-US" sz="1400" dirty="0">
                <a:solidFill>
                  <a:schemeClr val="tx1"/>
                </a:solidFill>
                <a:cs typeface="Arial" pitchFamily="34" charset="0"/>
              </a:rPr>
              <a:t>, </a:t>
            </a:r>
            <a:r>
              <a:rPr lang="en-US" sz="1400" dirty="0" err="1">
                <a:solidFill>
                  <a:schemeClr val="tx1"/>
                </a:solidFill>
                <a:cs typeface="Arial" pitchFamily="34" charset="0"/>
              </a:rPr>
              <a:t>Coun</a:t>
            </a:r>
            <a:r>
              <a:rPr lang="en-US" sz="1400" dirty="0">
                <a:solidFill>
                  <a:schemeClr val="tx1"/>
                </a:solidFill>
                <a:cs typeface="Arial" pitchFamily="34" charset="0"/>
              </a:rPr>
              <a:t>. Allan </a:t>
            </a:r>
            <a:r>
              <a:rPr lang="en-US" sz="1400" dirty="0" err="1">
                <a:solidFill>
                  <a:schemeClr val="tx1"/>
                </a:solidFill>
                <a:cs typeface="Arial" pitchFamily="34" charset="0"/>
              </a:rPr>
              <a:t>Hubley</a:t>
            </a:r>
            <a:r>
              <a:rPr lang="en-US" sz="1400" dirty="0">
                <a:solidFill>
                  <a:schemeClr val="tx1"/>
                </a:solidFill>
                <a:cs typeface="Arial" pitchFamily="34" charset="0"/>
              </a:rPr>
              <a:t>, </a:t>
            </a:r>
            <a:r>
              <a:rPr lang="en-CA" sz="1400" b="1" dirty="0">
                <a:solidFill>
                  <a:schemeClr val="tx1"/>
                </a:solidFill>
                <a:cs typeface="Arial" pitchFamily="34" charset="0"/>
              </a:rPr>
              <a:t>City of Ottawa</a:t>
            </a:r>
            <a:endParaRPr lang="en-CA" sz="1400" dirty="0">
              <a:solidFill>
                <a:schemeClr val="tx1"/>
              </a:solidFill>
              <a:cs typeface="Arial" pitchFamily="34" charset="0"/>
            </a:endParaRPr>
          </a:p>
          <a:p>
            <a:pPr marL="0" indent="0">
              <a:buNone/>
            </a:pPr>
            <a:r>
              <a:rPr lang="en-CA" sz="1400" dirty="0">
                <a:solidFill>
                  <a:schemeClr val="tx1"/>
                </a:solidFill>
                <a:cs typeface="Arial" pitchFamily="34" charset="0"/>
              </a:rPr>
              <a:t>Eva </a:t>
            </a:r>
            <a:r>
              <a:rPr lang="en-CA" sz="1400" dirty="0" err="1">
                <a:solidFill>
                  <a:schemeClr val="tx1"/>
                </a:solidFill>
                <a:cs typeface="Arial" pitchFamily="34" charset="0"/>
              </a:rPr>
              <a:t>Katic</a:t>
            </a:r>
            <a:r>
              <a:rPr lang="en-CA" sz="1400" dirty="0">
                <a:solidFill>
                  <a:schemeClr val="tx1"/>
                </a:solidFill>
                <a:cs typeface="Arial" pitchFamily="34" charset="0"/>
              </a:rPr>
              <a:t> &amp; Alexander Stone, </a:t>
            </a:r>
            <a:r>
              <a:rPr lang="en-CA" sz="1400" b="1" dirty="0">
                <a:solidFill>
                  <a:schemeClr val="tx1"/>
                </a:solidFill>
                <a:cs typeface="Arial" pitchFamily="34" charset="0"/>
              </a:rPr>
              <a:t>National Capital Commission</a:t>
            </a:r>
          </a:p>
          <a:p>
            <a:pPr marL="0" indent="0">
              <a:buNone/>
            </a:pPr>
            <a:r>
              <a:rPr lang="en-US" sz="1400" dirty="0">
                <a:solidFill>
                  <a:schemeClr val="tx1"/>
                </a:solidFill>
                <a:cs typeface="Arial" pitchFamily="34" charset="0"/>
              </a:rPr>
              <a:t>Janet Mason, </a:t>
            </a:r>
            <a:r>
              <a:rPr lang="en-US" sz="1400" b="1" dirty="0">
                <a:solidFill>
                  <a:schemeClr val="tx1"/>
                </a:solidFill>
                <a:cs typeface="Arial" pitchFamily="34" charset="0"/>
              </a:rPr>
              <a:t>Friends of Carp Hill </a:t>
            </a:r>
            <a:endParaRPr lang="en-CA" sz="1400" b="1" dirty="0">
              <a:solidFill>
                <a:schemeClr val="tx1"/>
              </a:solidFill>
              <a:cs typeface="Arial" pitchFamily="34" charset="0"/>
            </a:endParaRPr>
          </a:p>
          <a:p>
            <a:pPr marL="0" indent="0">
              <a:buNone/>
            </a:pPr>
            <a:endParaRPr lang="en-CA" b="1" dirty="0">
              <a:latin typeface="Arial" pitchFamily="34" charset="0"/>
              <a:cs typeface="Arial" pitchFamily="34" charset="0"/>
            </a:endParaRPr>
          </a:p>
          <a:p>
            <a:pPr marL="0" indent="0">
              <a:buNone/>
            </a:pPr>
            <a:endParaRPr lang="en-CA" dirty="0">
              <a:latin typeface="Arial" pitchFamily="34" charset="0"/>
              <a:cs typeface="Arial" pitchFamily="34" charset="0"/>
            </a:endParaRPr>
          </a:p>
          <a:p>
            <a:pPr marL="0" indent="0">
              <a:buNone/>
            </a:pPr>
            <a:endParaRPr lang="en-CA" dirty="0">
              <a:latin typeface="Arial" pitchFamily="34" charset="0"/>
              <a:cs typeface="Arial" pitchFamily="34" charset="0"/>
            </a:endParaRPr>
          </a:p>
          <a:p>
            <a:pPr marL="0" indent="0">
              <a:buNone/>
            </a:pP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573" y="4286674"/>
            <a:ext cx="902252" cy="6116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395" y="4199616"/>
            <a:ext cx="957263" cy="785813"/>
          </a:xfrm>
          <a:prstGeom prst="rect">
            <a:avLst/>
          </a:prstGeom>
        </p:spPr>
      </p:pic>
    </p:spTree>
    <p:extLst>
      <p:ext uri="{BB962C8B-B14F-4D97-AF65-F5344CB8AC3E}">
        <p14:creationId xmlns:p14="http://schemas.microsoft.com/office/powerpoint/2010/main" val="1243035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F0A097-D323-4961-B249-8A4FF1C86D56}"/>
              </a:ext>
            </a:extLst>
          </p:cNvPr>
          <p:cNvSpPr>
            <a:spLocks noGrp="1"/>
          </p:cNvSpPr>
          <p:nvPr>
            <p:ph type="body" idx="1"/>
          </p:nvPr>
        </p:nvSpPr>
        <p:spPr>
          <a:xfrm>
            <a:off x="2465766" y="1977684"/>
            <a:ext cx="4806534" cy="486054"/>
          </a:xfrm>
        </p:spPr>
        <p:txBody>
          <a:bodyPr/>
          <a:lstStyle/>
          <a:p>
            <a:r>
              <a:rPr lang="en-US" sz="27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Thank you for your attention!</a:t>
            </a:r>
          </a:p>
        </p:txBody>
      </p:sp>
    </p:spTree>
    <p:extLst>
      <p:ext uri="{BB962C8B-B14F-4D97-AF65-F5344CB8AC3E}">
        <p14:creationId xmlns:p14="http://schemas.microsoft.com/office/powerpoint/2010/main" val="1056885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F1A80-93C0-43D9-86E3-23E65A743274}"/>
              </a:ext>
            </a:extLst>
          </p:cNvPr>
          <p:cNvPicPr>
            <a:picLocks noChangeAspect="1"/>
          </p:cNvPicPr>
          <p:nvPr/>
        </p:nvPicPr>
        <p:blipFill rotWithShape="1">
          <a:blip r:embed="rId3"/>
          <a:srcRect l="7476" t="21987" b="6579"/>
          <a:stretch/>
        </p:blipFill>
        <p:spPr>
          <a:xfrm>
            <a:off x="1331640" y="1198798"/>
            <a:ext cx="6534726" cy="283652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B843C40-4E5B-44BB-BED0-33412C953675}"/>
              </a:ext>
            </a:extLst>
          </p:cNvPr>
          <p:cNvSpPr txBox="1"/>
          <p:nvPr/>
        </p:nvSpPr>
        <p:spPr>
          <a:xfrm>
            <a:off x="1331640" y="420097"/>
            <a:ext cx="6534727" cy="670825"/>
          </a:xfrm>
          <a:prstGeom prst="rect">
            <a:avLst/>
          </a:prstGeom>
          <a:noFill/>
        </p:spPr>
        <p:txBody>
          <a:bodyPr wrap="square">
            <a:spAutoFit/>
          </a:bodyPr>
          <a:lstStyle/>
          <a:p>
            <a:pPr>
              <a:lnSpc>
                <a:spcPct val="107000"/>
              </a:lnSpc>
              <a:spcAft>
                <a:spcPts val="600"/>
              </a:spcAft>
            </a:pPr>
            <a:r>
              <a:rPr lang="en-CA" sz="1200" b="1" dirty="0">
                <a:latin typeface="Arial" panose="020B0604020202020204" pitchFamily="34" charset="0"/>
                <a:ea typeface="Calibri" panose="020F0502020204030204" pitchFamily="34" charset="0"/>
                <a:cs typeface="Arial" panose="020B0604020202020204" pitchFamily="34" charset="0"/>
              </a:rPr>
              <a:t>Map:</a:t>
            </a:r>
            <a:r>
              <a:rPr lang="en-CA" sz="1200" dirty="0">
                <a:latin typeface="Arial" panose="020B0604020202020204" pitchFamily="34" charset="0"/>
                <a:ea typeface="Calibri" panose="020F0502020204030204" pitchFamily="34" charset="0"/>
                <a:cs typeface="Arial" panose="020B0604020202020204" pitchFamily="34" charset="0"/>
              </a:rPr>
              <a:t> Kanata North (</a:t>
            </a:r>
            <a:r>
              <a:rPr lang="en-CA" sz="1200" dirty="0" err="1">
                <a:latin typeface="Arial" panose="020B0604020202020204" pitchFamily="34" charset="0"/>
                <a:ea typeface="Calibri" panose="020F0502020204030204" pitchFamily="34" charset="0"/>
                <a:cs typeface="Arial" panose="020B0604020202020204" pitchFamily="34" charset="0"/>
              </a:rPr>
              <a:t>Kizell</a:t>
            </a:r>
            <a:r>
              <a:rPr lang="en-CA" sz="1200" dirty="0">
                <a:latin typeface="Arial" panose="020B0604020202020204" pitchFamily="34" charset="0"/>
                <a:ea typeface="Calibri" panose="020F0502020204030204" pitchFamily="34" charset="0"/>
                <a:cs typeface="Arial" panose="020B0604020202020204" pitchFamily="34" charset="0"/>
              </a:rPr>
              <a:t> Pond): </a:t>
            </a:r>
            <a:r>
              <a:rPr lang="en-US" sz="1200" b="1" dirty="0">
                <a:solidFill>
                  <a:srgbClr val="FF0000"/>
                </a:solidFill>
                <a:latin typeface="Arial" panose="020B0604020202020204" pitchFamily="34" charset="0"/>
                <a:ea typeface="Calibri" panose="020F0502020204030204" pitchFamily="34" charset="0"/>
                <a:cs typeface="Arial" panose="020B0604020202020204" pitchFamily="34" charset="0"/>
              </a:rPr>
              <a:t>Red</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a:solidFill>
                  <a:srgbClr val="FF0000"/>
                </a:solidFill>
                <a:latin typeface="Arial" panose="020B0604020202020204" pitchFamily="34" charset="0"/>
                <a:ea typeface="Calibri" panose="020F0502020204030204" pitchFamily="34" charset="0"/>
                <a:cs typeface="Arial" panose="020B0604020202020204" pitchFamily="34" charset="0"/>
              </a:rPr>
              <a:t>dotted</a:t>
            </a:r>
            <a:r>
              <a:rPr lang="en-US" sz="1200" dirty="0">
                <a:latin typeface="Arial" panose="020B0604020202020204" pitchFamily="34" charset="0"/>
                <a:ea typeface="Calibri" panose="020F0502020204030204" pitchFamily="34" charset="0"/>
                <a:cs typeface="Arial" panose="020B0604020202020204" pitchFamily="34" charset="0"/>
              </a:rPr>
              <a:t> outline natural wooded zones, </a:t>
            </a:r>
            <a:r>
              <a:rPr lang="en-US" sz="1200" b="1" dirty="0">
                <a:solidFill>
                  <a:srgbClr val="00B0F0"/>
                </a:solidFill>
                <a:latin typeface="Arial" panose="020B0604020202020204" pitchFamily="34" charset="0"/>
                <a:ea typeface="Calibri" panose="020F0502020204030204" pitchFamily="34" charset="0"/>
                <a:cs typeface="Arial" panose="020B0604020202020204" pitchFamily="34" charset="0"/>
              </a:rPr>
              <a:t>Blue </a:t>
            </a:r>
            <a:r>
              <a:rPr lang="en-US" sz="1200" dirty="0">
                <a:latin typeface="Arial" panose="020B0604020202020204" pitchFamily="34" charset="0"/>
                <a:ea typeface="Calibri" panose="020F0502020204030204" pitchFamily="34" charset="0"/>
                <a:cs typeface="Arial" panose="020B0604020202020204" pitchFamily="34" charset="0"/>
              </a:rPr>
              <a:t> - established residential/woodland interface, </a:t>
            </a:r>
            <a:r>
              <a:rPr lang="en-US" sz="1200" b="1" dirty="0">
                <a:solidFill>
                  <a:srgbClr val="FFFF00"/>
                </a:solidFill>
                <a:latin typeface="Arial" panose="020B0604020202020204" pitchFamily="34" charset="0"/>
                <a:ea typeface="Calibri" panose="020F0502020204030204" pitchFamily="34" charset="0"/>
                <a:cs typeface="Arial" panose="020B0604020202020204" pitchFamily="34" charset="0"/>
              </a:rPr>
              <a:t>Yellow</a:t>
            </a:r>
            <a:r>
              <a:rPr lang="en-US" sz="1200" dirty="0">
                <a:latin typeface="Arial" panose="020B0604020202020204" pitchFamily="34" charset="0"/>
                <a:ea typeface="Calibri" panose="020F0502020204030204" pitchFamily="34" charset="0"/>
                <a:cs typeface="Arial" panose="020B0604020202020204" pitchFamily="34" charset="0"/>
              </a:rPr>
              <a:t> - within-</a:t>
            </a:r>
            <a:r>
              <a:rPr lang="en-US" sz="1200" dirty="0" err="1">
                <a:latin typeface="Arial" panose="020B0604020202020204" pitchFamily="34" charset="0"/>
                <a:ea typeface="Calibri" panose="020F0502020204030204" pitchFamily="34" charset="0"/>
                <a:cs typeface="Arial" panose="020B0604020202020204" pitchFamily="34" charset="0"/>
              </a:rPr>
              <a:t>neighbourhood</a:t>
            </a:r>
            <a:r>
              <a:rPr lang="en-US" sz="1200" dirty="0">
                <a:latin typeface="Arial" panose="020B0604020202020204" pitchFamily="34" charset="0"/>
                <a:ea typeface="Calibri" panose="020F0502020204030204" pitchFamily="34" charset="0"/>
                <a:cs typeface="Arial" panose="020B0604020202020204" pitchFamily="34" charset="0"/>
              </a:rPr>
              <a:t> residential yards and trails.</a:t>
            </a:r>
          </a:p>
        </p:txBody>
      </p:sp>
      <p:sp>
        <p:nvSpPr>
          <p:cNvPr id="18" name="Rounded Rectangle 17"/>
          <p:cNvSpPr/>
          <p:nvPr/>
        </p:nvSpPr>
        <p:spPr>
          <a:xfrm rot="19472096">
            <a:off x="2915377" y="2102493"/>
            <a:ext cx="830989" cy="425343"/>
          </a:xfrm>
          <a:prstGeom prst="roundRect">
            <a:avLst/>
          </a:prstGeom>
          <a:gradFill>
            <a:gsLst>
              <a:gs pos="100000">
                <a:srgbClr val="FF0000">
                  <a:alpha val="21000"/>
                </a:srgbClr>
              </a:gs>
              <a:gs pos="0">
                <a:srgbClr val="FF0000">
                  <a:alpha val="33000"/>
                </a:srgbClr>
              </a:gs>
            </a:gsLst>
          </a:gradFill>
          <a:ln w="19050">
            <a:solidFill>
              <a:srgbClr val="FF0000"/>
            </a:solidFill>
            <a:prstDash val="sysDash"/>
          </a:ln>
        </p:spPr>
        <p:style>
          <a:lnRef idx="1">
            <a:schemeClr val="dk1"/>
          </a:lnRef>
          <a:fillRef idx="2">
            <a:schemeClr val="dk1"/>
          </a:fillRef>
          <a:effectRef idx="1">
            <a:schemeClr val="dk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19" name="Rounded Rectangle 11"/>
          <p:cNvSpPr/>
          <p:nvPr/>
        </p:nvSpPr>
        <p:spPr>
          <a:xfrm rot="19528291">
            <a:off x="2877775" y="2576672"/>
            <a:ext cx="1120617" cy="278705"/>
          </a:xfrm>
          <a:custGeom>
            <a:avLst/>
            <a:gdLst>
              <a:gd name="connsiteX0" fmla="*/ 0 w 4159250"/>
              <a:gd name="connsiteY0" fmla="*/ 94934 h 569595"/>
              <a:gd name="connsiteX1" fmla="*/ 94934 w 4159250"/>
              <a:gd name="connsiteY1" fmla="*/ 0 h 569595"/>
              <a:gd name="connsiteX2" fmla="*/ 4064316 w 4159250"/>
              <a:gd name="connsiteY2" fmla="*/ 0 h 569595"/>
              <a:gd name="connsiteX3" fmla="*/ 4159250 w 4159250"/>
              <a:gd name="connsiteY3" fmla="*/ 94934 h 569595"/>
              <a:gd name="connsiteX4" fmla="*/ 4159250 w 4159250"/>
              <a:gd name="connsiteY4" fmla="*/ 474661 h 569595"/>
              <a:gd name="connsiteX5" fmla="*/ 4064316 w 4159250"/>
              <a:gd name="connsiteY5" fmla="*/ 569595 h 569595"/>
              <a:gd name="connsiteX6" fmla="*/ 94934 w 4159250"/>
              <a:gd name="connsiteY6" fmla="*/ 569595 h 569595"/>
              <a:gd name="connsiteX7" fmla="*/ 0 w 4159250"/>
              <a:gd name="connsiteY7" fmla="*/ 474661 h 569595"/>
              <a:gd name="connsiteX8" fmla="*/ 0 w 4159250"/>
              <a:gd name="connsiteY8" fmla="*/ 94934 h 569595"/>
              <a:gd name="connsiteX0" fmla="*/ 0 w 4159250"/>
              <a:gd name="connsiteY0" fmla="*/ 94934 h 569595"/>
              <a:gd name="connsiteX1" fmla="*/ 89590 w 4159250"/>
              <a:gd name="connsiteY1" fmla="*/ 38207 h 569595"/>
              <a:gd name="connsiteX2" fmla="*/ 4064316 w 4159250"/>
              <a:gd name="connsiteY2" fmla="*/ 0 h 569595"/>
              <a:gd name="connsiteX3" fmla="*/ 4159250 w 4159250"/>
              <a:gd name="connsiteY3" fmla="*/ 94934 h 569595"/>
              <a:gd name="connsiteX4" fmla="*/ 4159250 w 4159250"/>
              <a:gd name="connsiteY4" fmla="*/ 474661 h 569595"/>
              <a:gd name="connsiteX5" fmla="*/ 4064316 w 4159250"/>
              <a:gd name="connsiteY5" fmla="*/ 569595 h 569595"/>
              <a:gd name="connsiteX6" fmla="*/ 94934 w 4159250"/>
              <a:gd name="connsiteY6" fmla="*/ 569595 h 569595"/>
              <a:gd name="connsiteX7" fmla="*/ 0 w 4159250"/>
              <a:gd name="connsiteY7" fmla="*/ 474661 h 569595"/>
              <a:gd name="connsiteX8" fmla="*/ 0 w 4159250"/>
              <a:gd name="connsiteY8" fmla="*/ 94934 h 569595"/>
              <a:gd name="connsiteX0" fmla="*/ 0 w 4159250"/>
              <a:gd name="connsiteY0" fmla="*/ 56727 h 531388"/>
              <a:gd name="connsiteX1" fmla="*/ 89590 w 4159250"/>
              <a:gd name="connsiteY1" fmla="*/ 0 h 531388"/>
              <a:gd name="connsiteX2" fmla="*/ 3778165 w 4159250"/>
              <a:gd name="connsiteY2" fmla="*/ 58105 h 531388"/>
              <a:gd name="connsiteX3" fmla="*/ 4159250 w 4159250"/>
              <a:gd name="connsiteY3" fmla="*/ 56727 h 531388"/>
              <a:gd name="connsiteX4" fmla="*/ 4159250 w 4159250"/>
              <a:gd name="connsiteY4" fmla="*/ 436454 h 531388"/>
              <a:gd name="connsiteX5" fmla="*/ 4064316 w 4159250"/>
              <a:gd name="connsiteY5" fmla="*/ 531388 h 531388"/>
              <a:gd name="connsiteX6" fmla="*/ 94934 w 4159250"/>
              <a:gd name="connsiteY6" fmla="*/ 531388 h 531388"/>
              <a:gd name="connsiteX7" fmla="*/ 0 w 4159250"/>
              <a:gd name="connsiteY7" fmla="*/ 436454 h 531388"/>
              <a:gd name="connsiteX8" fmla="*/ 0 w 4159250"/>
              <a:gd name="connsiteY8" fmla="*/ 56727 h 531388"/>
              <a:gd name="connsiteX0" fmla="*/ 0 w 4159250"/>
              <a:gd name="connsiteY0" fmla="*/ 56727 h 531388"/>
              <a:gd name="connsiteX1" fmla="*/ 89590 w 4159250"/>
              <a:gd name="connsiteY1" fmla="*/ 0 h 531388"/>
              <a:gd name="connsiteX2" fmla="*/ 3778165 w 4159250"/>
              <a:gd name="connsiteY2" fmla="*/ 58105 h 531388"/>
              <a:gd name="connsiteX3" fmla="*/ 4061458 w 4159250"/>
              <a:gd name="connsiteY3" fmla="*/ 199005 h 531388"/>
              <a:gd name="connsiteX4" fmla="*/ 4159250 w 4159250"/>
              <a:gd name="connsiteY4" fmla="*/ 436454 h 531388"/>
              <a:gd name="connsiteX5" fmla="*/ 4064316 w 4159250"/>
              <a:gd name="connsiteY5" fmla="*/ 531388 h 531388"/>
              <a:gd name="connsiteX6" fmla="*/ 94934 w 4159250"/>
              <a:gd name="connsiteY6" fmla="*/ 531388 h 531388"/>
              <a:gd name="connsiteX7" fmla="*/ 0 w 4159250"/>
              <a:gd name="connsiteY7" fmla="*/ 436454 h 531388"/>
              <a:gd name="connsiteX8" fmla="*/ 0 w 4159250"/>
              <a:gd name="connsiteY8" fmla="*/ 56727 h 531388"/>
              <a:gd name="connsiteX0" fmla="*/ 0 w 4159250"/>
              <a:gd name="connsiteY0" fmla="*/ 56727 h 531388"/>
              <a:gd name="connsiteX1" fmla="*/ 89590 w 4159250"/>
              <a:gd name="connsiteY1" fmla="*/ 0 h 531388"/>
              <a:gd name="connsiteX2" fmla="*/ 3778165 w 4159250"/>
              <a:gd name="connsiteY2" fmla="*/ 58105 h 531388"/>
              <a:gd name="connsiteX3" fmla="*/ 4061458 w 4159250"/>
              <a:gd name="connsiteY3" fmla="*/ 199005 h 531388"/>
              <a:gd name="connsiteX4" fmla="*/ 4159250 w 4159250"/>
              <a:gd name="connsiteY4" fmla="*/ 436454 h 531388"/>
              <a:gd name="connsiteX5" fmla="*/ 4064316 w 4159250"/>
              <a:gd name="connsiteY5" fmla="*/ 531388 h 531388"/>
              <a:gd name="connsiteX6" fmla="*/ 94934 w 4159250"/>
              <a:gd name="connsiteY6" fmla="*/ 531388 h 531388"/>
              <a:gd name="connsiteX7" fmla="*/ 0 w 4159250"/>
              <a:gd name="connsiteY7" fmla="*/ 436454 h 531388"/>
              <a:gd name="connsiteX8" fmla="*/ 0 w 4159250"/>
              <a:gd name="connsiteY8" fmla="*/ 56727 h 531388"/>
              <a:gd name="connsiteX0" fmla="*/ 0 w 4159250"/>
              <a:gd name="connsiteY0" fmla="*/ 56727 h 531388"/>
              <a:gd name="connsiteX1" fmla="*/ 89590 w 4159250"/>
              <a:gd name="connsiteY1" fmla="*/ 0 h 531388"/>
              <a:gd name="connsiteX2" fmla="*/ 3778165 w 4159250"/>
              <a:gd name="connsiteY2" fmla="*/ 58105 h 531388"/>
              <a:gd name="connsiteX3" fmla="*/ 4061458 w 4159250"/>
              <a:gd name="connsiteY3" fmla="*/ 199005 h 531388"/>
              <a:gd name="connsiteX4" fmla="*/ 4159250 w 4159250"/>
              <a:gd name="connsiteY4" fmla="*/ 436454 h 531388"/>
              <a:gd name="connsiteX5" fmla="*/ 4064316 w 4159250"/>
              <a:gd name="connsiteY5" fmla="*/ 531388 h 531388"/>
              <a:gd name="connsiteX6" fmla="*/ 242079 w 4159250"/>
              <a:gd name="connsiteY6" fmla="*/ 286841 h 531388"/>
              <a:gd name="connsiteX7" fmla="*/ 0 w 4159250"/>
              <a:gd name="connsiteY7" fmla="*/ 436454 h 531388"/>
              <a:gd name="connsiteX8" fmla="*/ 0 w 4159250"/>
              <a:gd name="connsiteY8" fmla="*/ 56727 h 531388"/>
              <a:gd name="connsiteX0" fmla="*/ 0 w 4159250"/>
              <a:gd name="connsiteY0" fmla="*/ 56727 h 454151"/>
              <a:gd name="connsiteX1" fmla="*/ 89590 w 4159250"/>
              <a:gd name="connsiteY1" fmla="*/ 0 h 454151"/>
              <a:gd name="connsiteX2" fmla="*/ 3778165 w 4159250"/>
              <a:gd name="connsiteY2" fmla="*/ 58105 h 454151"/>
              <a:gd name="connsiteX3" fmla="*/ 4061458 w 4159250"/>
              <a:gd name="connsiteY3" fmla="*/ 199005 h 454151"/>
              <a:gd name="connsiteX4" fmla="*/ 4159250 w 4159250"/>
              <a:gd name="connsiteY4" fmla="*/ 436454 h 454151"/>
              <a:gd name="connsiteX5" fmla="*/ 3824447 w 4159250"/>
              <a:gd name="connsiteY5" fmla="*/ 408117 h 454151"/>
              <a:gd name="connsiteX6" fmla="*/ 242079 w 4159250"/>
              <a:gd name="connsiteY6" fmla="*/ 286841 h 454151"/>
              <a:gd name="connsiteX7" fmla="*/ 0 w 4159250"/>
              <a:gd name="connsiteY7" fmla="*/ 436454 h 454151"/>
              <a:gd name="connsiteX8" fmla="*/ 0 w 4159250"/>
              <a:gd name="connsiteY8" fmla="*/ 56727 h 454151"/>
              <a:gd name="connsiteX0" fmla="*/ 0 w 4159250"/>
              <a:gd name="connsiteY0" fmla="*/ 56727 h 454151"/>
              <a:gd name="connsiteX1" fmla="*/ 89590 w 4159250"/>
              <a:gd name="connsiteY1" fmla="*/ 0 h 454151"/>
              <a:gd name="connsiteX2" fmla="*/ 3778165 w 4159250"/>
              <a:gd name="connsiteY2" fmla="*/ 58105 h 454151"/>
              <a:gd name="connsiteX3" fmla="*/ 4061458 w 4159250"/>
              <a:gd name="connsiteY3" fmla="*/ 199005 h 454151"/>
              <a:gd name="connsiteX4" fmla="*/ 4159250 w 4159250"/>
              <a:gd name="connsiteY4" fmla="*/ 436454 h 454151"/>
              <a:gd name="connsiteX5" fmla="*/ 3824447 w 4159250"/>
              <a:gd name="connsiteY5" fmla="*/ 408117 h 454151"/>
              <a:gd name="connsiteX6" fmla="*/ 242079 w 4159250"/>
              <a:gd name="connsiteY6" fmla="*/ 286841 h 454151"/>
              <a:gd name="connsiteX7" fmla="*/ 0 w 4159250"/>
              <a:gd name="connsiteY7" fmla="*/ 436454 h 454151"/>
              <a:gd name="connsiteX8" fmla="*/ 0 w 4159250"/>
              <a:gd name="connsiteY8" fmla="*/ 56727 h 454151"/>
              <a:gd name="connsiteX0" fmla="*/ 0 w 4159250"/>
              <a:gd name="connsiteY0" fmla="*/ 56727 h 454151"/>
              <a:gd name="connsiteX1" fmla="*/ 89590 w 4159250"/>
              <a:gd name="connsiteY1" fmla="*/ 0 h 454151"/>
              <a:gd name="connsiteX2" fmla="*/ 3778165 w 4159250"/>
              <a:gd name="connsiteY2" fmla="*/ 58105 h 454151"/>
              <a:gd name="connsiteX3" fmla="*/ 4061458 w 4159250"/>
              <a:gd name="connsiteY3" fmla="*/ 199005 h 454151"/>
              <a:gd name="connsiteX4" fmla="*/ 4159250 w 4159250"/>
              <a:gd name="connsiteY4" fmla="*/ 436454 h 454151"/>
              <a:gd name="connsiteX5" fmla="*/ 3824447 w 4159250"/>
              <a:gd name="connsiteY5" fmla="*/ 408117 h 454151"/>
              <a:gd name="connsiteX6" fmla="*/ 2653784 w 4159250"/>
              <a:gd name="connsiteY6" fmla="*/ 137107 h 454151"/>
              <a:gd name="connsiteX7" fmla="*/ 242079 w 4159250"/>
              <a:gd name="connsiteY7" fmla="*/ 286841 h 454151"/>
              <a:gd name="connsiteX8" fmla="*/ 0 w 4159250"/>
              <a:gd name="connsiteY8" fmla="*/ 436454 h 454151"/>
              <a:gd name="connsiteX9" fmla="*/ 0 w 4159250"/>
              <a:gd name="connsiteY9" fmla="*/ 56727 h 454151"/>
              <a:gd name="connsiteX0" fmla="*/ 0 w 4159250"/>
              <a:gd name="connsiteY0" fmla="*/ 56727 h 454151"/>
              <a:gd name="connsiteX1" fmla="*/ 89590 w 4159250"/>
              <a:gd name="connsiteY1" fmla="*/ 0 h 454151"/>
              <a:gd name="connsiteX2" fmla="*/ 3778165 w 4159250"/>
              <a:gd name="connsiteY2" fmla="*/ 58105 h 454151"/>
              <a:gd name="connsiteX3" fmla="*/ 4061458 w 4159250"/>
              <a:gd name="connsiteY3" fmla="*/ 199005 h 454151"/>
              <a:gd name="connsiteX4" fmla="*/ 4159250 w 4159250"/>
              <a:gd name="connsiteY4" fmla="*/ 436454 h 454151"/>
              <a:gd name="connsiteX5" fmla="*/ 3824447 w 4159250"/>
              <a:gd name="connsiteY5" fmla="*/ 408117 h 454151"/>
              <a:gd name="connsiteX6" fmla="*/ 2653784 w 4159250"/>
              <a:gd name="connsiteY6" fmla="*/ 137107 h 454151"/>
              <a:gd name="connsiteX7" fmla="*/ 242079 w 4159250"/>
              <a:gd name="connsiteY7" fmla="*/ 286841 h 454151"/>
              <a:gd name="connsiteX8" fmla="*/ 0 w 4159250"/>
              <a:gd name="connsiteY8" fmla="*/ 436454 h 454151"/>
              <a:gd name="connsiteX9" fmla="*/ 0 w 4159250"/>
              <a:gd name="connsiteY9" fmla="*/ 56727 h 454151"/>
              <a:gd name="connsiteX0" fmla="*/ 0 w 4159250"/>
              <a:gd name="connsiteY0" fmla="*/ 56727 h 454151"/>
              <a:gd name="connsiteX1" fmla="*/ 89590 w 4159250"/>
              <a:gd name="connsiteY1" fmla="*/ 0 h 454151"/>
              <a:gd name="connsiteX2" fmla="*/ 3778165 w 4159250"/>
              <a:gd name="connsiteY2" fmla="*/ 58105 h 454151"/>
              <a:gd name="connsiteX3" fmla="*/ 4061458 w 4159250"/>
              <a:gd name="connsiteY3" fmla="*/ 199005 h 454151"/>
              <a:gd name="connsiteX4" fmla="*/ 4159250 w 4159250"/>
              <a:gd name="connsiteY4" fmla="*/ 436454 h 454151"/>
              <a:gd name="connsiteX5" fmla="*/ 3824447 w 4159250"/>
              <a:gd name="connsiteY5" fmla="*/ 408117 h 454151"/>
              <a:gd name="connsiteX6" fmla="*/ 2653784 w 4159250"/>
              <a:gd name="connsiteY6" fmla="*/ 137107 h 454151"/>
              <a:gd name="connsiteX7" fmla="*/ 2283201 w 4159250"/>
              <a:gd name="connsiteY7" fmla="*/ 280077 h 454151"/>
              <a:gd name="connsiteX8" fmla="*/ 242079 w 4159250"/>
              <a:gd name="connsiteY8" fmla="*/ 286841 h 454151"/>
              <a:gd name="connsiteX9" fmla="*/ 0 w 4159250"/>
              <a:gd name="connsiteY9" fmla="*/ 436454 h 454151"/>
              <a:gd name="connsiteX10" fmla="*/ 0 w 4159250"/>
              <a:gd name="connsiteY10" fmla="*/ 56727 h 454151"/>
              <a:gd name="connsiteX0" fmla="*/ 0 w 4159250"/>
              <a:gd name="connsiteY0" fmla="*/ 56727 h 454151"/>
              <a:gd name="connsiteX1" fmla="*/ 89590 w 4159250"/>
              <a:gd name="connsiteY1" fmla="*/ 0 h 454151"/>
              <a:gd name="connsiteX2" fmla="*/ 3778165 w 4159250"/>
              <a:gd name="connsiteY2" fmla="*/ 58105 h 454151"/>
              <a:gd name="connsiteX3" fmla="*/ 4061458 w 4159250"/>
              <a:gd name="connsiteY3" fmla="*/ 199005 h 454151"/>
              <a:gd name="connsiteX4" fmla="*/ 4159250 w 4159250"/>
              <a:gd name="connsiteY4" fmla="*/ 436454 h 454151"/>
              <a:gd name="connsiteX5" fmla="*/ 3824447 w 4159250"/>
              <a:gd name="connsiteY5" fmla="*/ 408117 h 454151"/>
              <a:gd name="connsiteX6" fmla="*/ 2653784 w 4159250"/>
              <a:gd name="connsiteY6" fmla="*/ 137107 h 454151"/>
              <a:gd name="connsiteX7" fmla="*/ 2283201 w 4159250"/>
              <a:gd name="connsiteY7" fmla="*/ 280077 h 454151"/>
              <a:gd name="connsiteX8" fmla="*/ 1349300 w 4159250"/>
              <a:gd name="connsiteY8" fmla="*/ 328636 h 454151"/>
              <a:gd name="connsiteX9" fmla="*/ 242079 w 4159250"/>
              <a:gd name="connsiteY9" fmla="*/ 286841 h 454151"/>
              <a:gd name="connsiteX10" fmla="*/ 0 w 4159250"/>
              <a:gd name="connsiteY10" fmla="*/ 436454 h 454151"/>
              <a:gd name="connsiteX11" fmla="*/ 0 w 4159250"/>
              <a:gd name="connsiteY11" fmla="*/ 56727 h 454151"/>
              <a:gd name="connsiteX0" fmla="*/ 0 w 4159250"/>
              <a:gd name="connsiteY0" fmla="*/ 56727 h 454151"/>
              <a:gd name="connsiteX1" fmla="*/ 89590 w 4159250"/>
              <a:gd name="connsiteY1" fmla="*/ 0 h 454151"/>
              <a:gd name="connsiteX2" fmla="*/ 3778165 w 4159250"/>
              <a:gd name="connsiteY2" fmla="*/ 58105 h 454151"/>
              <a:gd name="connsiteX3" fmla="*/ 4061458 w 4159250"/>
              <a:gd name="connsiteY3" fmla="*/ 199005 h 454151"/>
              <a:gd name="connsiteX4" fmla="*/ 4159250 w 4159250"/>
              <a:gd name="connsiteY4" fmla="*/ 436454 h 454151"/>
              <a:gd name="connsiteX5" fmla="*/ 3824447 w 4159250"/>
              <a:gd name="connsiteY5" fmla="*/ 408117 h 454151"/>
              <a:gd name="connsiteX6" fmla="*/ 2653784 w 4159250"/>
              <a:gd name="connsiteY6" fmla="*/ 137107 h 454151"/>
              <a:gd name="connsiteX7" fmla="*/ 2436409 w 4159250"/>
              <a:gd name="connsiteY7" fmla="*/ 350486 h 454151"/>
              <a:gd name="connsiteX8" fmla="*/ 1349300 w 4159250"/>
              <a:gd name="connsiteY8" fmla="*/ 328636 h 454151"/>
              <a:gd name="connsiteX9" fmla="*/ 242079 w 4159250"/>
              <a:gd name="connsiteY9" fmla="*/ 286841 h 454151"/>
              <a:gd name="connsiteX10" fmla="*/ 0 w 4159250"/>
              <a:gd name="connsiteY10" fmla="*/ 436454 h 454151"/>
              <a:gd name="connsiteX11" fmla="*/ 0 w 4159250"/>
              <a:gd name="connsiteY11" fmla="*/ 56727 h 454151"/>
              <a:gd name="connsiteX0" fmla="*/ 0 w 4159250"/>
              <a:gd name="connsiteY0" fmla="*/ 56727 h 454151"/>
              <a:gd name="connsiteX1" fmla="*/ 89590 w 4159250"/>
              <a:gd name="connsiteY1" fmla="*/ 0 h 454151"/>
              <a:gd name="connsiteX2" fmla="*/ 3778165 w 4159250"/>
              <a:gd name="connsiteY2" fmla="*/ 58105 h 454151"/>
              <a:gd name="connsiteX3" fmla="*/ 4061458 w 4159250"/>
              <a:gd name="connsiteY3" fmla="*/ 199005 h 454151"/>
              <a:gd name="connsiteX4" fmla="*/ 4159250 w 4159250"/>
              <a:gd name="connsiteY4" fmla="*/ 436454 h 454151"/>
              <a:gd name="connsiteX5" fmla="*/ 3824447 w 4159250"/>
              <a:gd name="connsiteY5" fmla="*/ 408117 h 454151"/>
              <a:gd name="connsiteX6" fmla="*/ 2913114 w 4159250"/>
              <a:gd name="connsiteY6" fmla="*/ 268851 h 454151"/>
              <a:gd name="connsiteX7" fmla="*/ 2436409 w 4159250"/>
              <a:gd name="connsiteY7" fmla="*/ 350486 h 454151"/>
              <a:gd name="connsiteX8" fmla="*/ 1349300 w 4159250"/>
              <a:gd name="connsiteY8" fmla="*/ 328636 h 454151"/>
              <a:gd name="connsiteX9" fmla="*/ 242079 w 4159250"/>
              <a:gd name="connsiteY9" fmla="*/ 286841 h 454151"/>
              <a:gd name="connsiteX10" fmla="*/ 0 w 4159250"/>
              <a:gd name="connsiteY10" fmla="*/ 436454 h 454151"/>
              <a:gd name="connsiteX11" fmla="*/ 0 w 4159250"/>
              <a:gd name="connsiteY11" fmla="*/ 56727 h 454151"/>
              <a:gd name="connsiteX0" fmla="*/ 0 w 4169037"/>
              <a:gd name="connsiteY0" fmla="*/ 56727 h 454151"/>
              <a:gd name="connsiteX1" fmla="*/ 89590 w 4169037"/>
              <a:gd name="connsiteY1" fmla="*/ 0 h 454151"/>
              <a:gd name="connsiteX2" fmla="*/ 3778165 w 4169037"/>
              <a:gd name="connsiteY2" fmla="*/ 58105 h 454151"/>
              <a:gd name="connsiteX3" fmla="*/ 4061458 w 4169037"/>
              <a:gd name="connsiteY3" fmla="*/ 199005 h 454151"/>
              <a:gd name="connsiteX4" fmla="*/ 4009688 w 4169037"/>
              <a:gd name="connsiteY4" fmla="*/ 285582 h 454151"/>
              <a:gd name="connsiteX5" fmla="*/ 4159250 w 4169037"/>
              <a:gd name="connsiteY5" fmla="*/ 436454 h 454151"/>
              <a:gd name="connsiteX6" fmla="*/ 3824447 w 4169037"/>
              <a:gd name="connsiteY6" fmla="*/ 408117 h 454151"/>
              <a:gd name="connsiteX7" fmla="*/ 2913114 w 4169037"/>
              <a:gd name="connsiteY7" fmla="*/ 268851 h 454151"/>
              <a:gd name="connsiteX8" fmla="*/ 2436409 w 4169037"/>
              <a:gd name="connsiteY8" fmla="*/ 350486 h 454151"/>
              <a:gd name="connsiteX9" fmla="*/ 1349300 w 4169037"/>
              <a:gd name="connsiteY9" fmla="*/ 328636 h 454151"/>
              <a:gd name="connsiteX10" fmla="*/ 242079 w 4169037"/>
              <a:gd name="connsiteY10" fmla="*/ 286841 h 454151"/>
              <a:gd name="connsiteX11" fmla="*/ 0 w 4169037"/>
              <a:gd name="connsiteY11" fmla="*/ 436454 h 454151"/>
              <a:gd name="connsiteX12" fmla="*/ 0 w 4169037"/>
              <a:gd name="connsiteY12" fmla="*/ 56727 h 454151"/>
              <a:gd name="connsiteX0" fmla="*/ 0 w 4078273"/>
              <a:gd name="connsiteY0" fmla="*/ 56727 h 445140"/>
              <a:gd name="connsiteX1" fmla="*/ 89590 w 4078273"/>
              <a:gd name="connsiteY1" fmla="*/ 0 h 445140"/>
              <a:gd name="connsiteX2" fmla="*/ 3778165 w 4078273"/>
              <a:gd name="connsiteY2" fmla="*/ 58105 h 445140"/>
              <a:gd name="connsiteX3" fmla="*/ 4061458 w 4078273"/>
              <a:gd name="connsiteY3" fmla="*/ 199005 h 445140"/>
              <a:gd name="connsiteX4" fmla="*/ 4009688 w 4078273"/>
              <a:gd name="connsiteY4" fmla="*/ 285582 h 445140"/>
              <a:gd name="connsiteX5" fmla="*/ 3933386 w 4078273"/>
              <a:gd name="connsiteY5" fmla="*/ 345234 h 445140"/>
              <a:gd name="connsiteX6" fmla="*/ 3824447 w 4078273"/>
              <a:gd name="connsiteY6" fmla="*/ 408117 h 445140"/>
              <a:gd name="connsiteX7" fmla="*/ 2913114 w 4078273"/>
              <a:gd name="connsiteY7" fmla="*/ 268851 h 445140"/>
              <a:gd name="connsiteX8" fmla="*/ 2436409 w 4078273"/>
              <a:gd name="connsiteY8" fmla="*/ 350486 h 445140"/>
              <a:gd name="connsiteX9" fmla="*/ 1349300 w 4078273"/>
              <a:gd name="connsiteY9" fmla="*/ 328636 h 445140"/>
              <a:gd name="connsiteX10" fmla="*/ 242079 w 4078273"/>
              <a:gd name="connsiteY10" fmla="*/ 286841 h 445140"/>
              <a:gd name="connsiteX11" fmla="*/ 0 w 4078273"/>
              <a:gd name="connsiteY11" fmla="*/ 436454 h 445140"/>
              <a:gd name="connsiteX12" fmla="*/ 0 w 4078273"/>
              <a:gd name="connsiteY12" fmla="*/ 56727 h 445140"/>
              <a:gd name="connsiteX0" fmla="*/ 0 w 4078273"/>
              <a:gd name="connsiteY0" fmla="*/ 56727 h 445140"/>
              <a:gd name="connsiteX1" fmla="*/ 89590 w 4078273"/>
              <a:gd name="connsiteY1" fmla="*/ 0 h 445140"/>
              <a:gd name="connsiteX2" fmla="*/ 3778165 w 4078273"/>
              <a:gd name="connsiteY2" fmla="*/ 58105 h 445140"/>
              <a:gd name="connsiteX3" fmla="*/ 4061458 w 4078273"/>
              <a:gd name="connsiteY3" fmla="*/ 199005 h 445140"/>
              <a:gd name="connsiteX4" fmla="*/ 4009688 w 4078273"/>
              <a:gd name="connsiteY4" fmla="*/ 285582 h 445140"/>
              <a:gd name="connsiteX5" fmla="*/ 3933386 w 4078273"/>
              <a:gd name="connsiteY5" fmla="*/ 345234 h 445140"/>
              <a:gd name="connsiteX6" fmla="*/ 3824447 w 4078273"/>
              <a:gd name="connsiteY6" fmla="*/ 408117 h 445140"/>
              <a:gd name="connsiteX7" fmla="*/ 3645765 w 4078273"/>
              <a:gd name="connsiteY7" fmla="*/ 326490 h 445140"/>
              <a:gd name="connsiteX8" fmla="*/ 2913114 w 4078273"/>
              <a:gd name="connsiteY8" fmla="*/ 268851 h 445140"/>
              <a:gd name="connsiteX9" fmla="*/ 2436409 w 4078273"/>
              <a:gd name="connsiteY9" fmla="*/ 350486 h 445140"/>
              <a:gd name="connsiteX10" fmla="*/ 1349300 w 4078273"/>
              <a:gd name="connsiteY10" fmla="*/ 328636 h 445140"/>
              <a:gd name="connsiteX11" fmla="*/ 242079 w 4078273"/>
              <a:gd name="connsiteY11" fmla="*/ 286841 h 445140"/>
              <a:gd name="connsiteX12" fmla="*/ 0 w 4078273"/>
              <a:gd name="connsiteY12" fmla="*/ 436454 h 445140"/>
              <a:gd name="connsiteX13" fmla="*/ 0 w 4078273"/>
              <a:gd name="connsiteY13" fmla="*/ 56727 h 44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8273" h="445140">
                <a:moveTo>
                  <a:pt x="0" y="56727"/>
                </a:moveTo>
                <a:cubicBezTo>
                  <a:pt x="0" y="4296"/>
                  <a:pt x="37159" y="0"/>
                  <a:pt x="89590" y="0"/>
                </a:cubicBezTo>
                <a:lnTo>
                  <a:pt x="3778165" y="58105"/>
                </a:lnTo>
                <a:cubicBezTo>
                  <a:pt x="3830596" y="58105"/>
                  <a:pt x="4061458" y="146574"/>
                  <a:pt x="4061458" y="199005"/>
                </a:cubicBezTo>
                <a:cubicBezTo>
                  <a:pt x="4123315" y="253895"/>
                  <a:pt x="3993389" y="246007"/>
                  <a:pt x="4009688" y="285582"/>
                </a:cubicBezTo>
                <a:cubicBezTo>
                  <a:pt x="4025987" y="325157"/>
                  <a:pt x="3987530" y="341788"/>
                  <a:pt x="3933386" y="345234"/>
                </a:cubicBezTo>
                <a:cubicBezTo>
                  <a:pt x="3933386" y="397665"/>
                  <a:pt x="3876878" y="408117"/>
                  <a:pt x="3824447" y="408117"/>
                </a:cubicBezTo>
                <a:cubicBezTo>
                  <a:pt x="3794084" y="419356"/>
                  <a:pt x="3797654" y="349701"/>
                  <a:pt x="3645765" y="326490"/>
                </a:cubicBezTo>
                <a:cubicBezTo>
                  <a:pt x="3493876" y="303279"/>
                  <a:pt x="3132247" y="279215"/>
                  <a:pt x="2913114" y="268851"/>
                </a:cubicBezTo>
                <a:cubicBezTo>
                  <a:pt x="2656761" y="239142"/>
                  <a:pt x="2838360" y="325530"/>
                  <a:pt x="2436409" y="350486"/>
                </a:cubicBezTo>
                <a:cubicBezTo>
                  <a:pt x="2223070" y="376483"/>
                  <a:pt x="1715021" y="339243"/>
                  <a:pt x="1349300" y="328636"/>
                </a:cubicBezTo>
                <a:cubicBezTo>
                  <a:pt x="983579" y="318029"/>
                  <a:pt x="471037" y="262947"/>
                  <a:pt x="242079" y="286841"/>
                </a:cubicBezTo>
                <a:cubicBezTo>
                  <a:pt x="189648" y="286841"/>
                  <a:pt x="0" y="488885"/>
                  <a:pt x="0" y="436454"/>
                </a:cubicBezTo>
                <a:lnTo>
                  <a:pt x="0" y="56727"/>
                </a:lnTo>
                <a:close/>
              </a:path>
            </a:pathLst>
          </a:custGeom>
          <a:solidFill>
            <a:srgbClr val="00B0F0">
              <a:alpha val="52000"/>
            </a:srgbClr>
          </a:solidFill>
          <a:ln w="19050" cap="flat" cmpd="sng" algn="ctr">
            <a:solidFill>
              <a:srgbClr val="00B0F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20" name="Rounded Rectangle 19"/>
          <p:cNvSpPr/>
          <p:nvPr/>
        </p:nvSpPr>
        <p:spPr>
          <a:xfrm rot="19197485">
            <a:off x="3583812" y="2763916"/>
            <a:ext cx="176471" cy="687847"/>
          </a:xfrm>
          <a:prstGeom prst="roundRect">
            <a:avLst/>
          </a:prstGeom>
          <a:solidFill>
            <a:srgbClr val="FFFF00">
              <a:alpha val="33000"/>
            </a:srgbClr>
          </a:solidFill>
          <a:ln w="19050" cap="flat" cmpd="sng" algn="ctr">
            <a:solidFill>
              <a:srgbClr val="FFFF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Tree>
    <p:extLst>
      <p:ext uri="{BB962C8B-B14F-4D97-AF65-F5344CB8AC3E}">
        <p14:creationId xmlns:p14="http://schemas.microsoft.com/office/powerpoint/2010/main" val="1635366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8A412-30C8-4105-8AE5-793BC3F4823F}"/>
              </a:ext>
            </a:extLst>
          </p:cNvPr>
          <p:cNvPicPr>
            <a:picLocks noChangeAspect="1"/>
          </p:cNvPicPr>
          <p:nvPr/>
        </p:nvPicPr>
        <p:blipFill rotWithShape="1">
          <a:blip r:embed="rId3"/>
          <a:srcRect l="7475" t="21987" r="1176" b="6579"/>
          <a:stretch/>
        </p:blipFill>
        <p:spPr>
          <a:xfrm>
            <a:off x="1316815" y="1198691"/>
            <a:ext cx="6510371" cy="286231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B843C40-4E5B-44BB-BED0-33412C953675}"/>
              </a:ext>
            </a:extLst>
          </p:cNvPr>
          <p:cNvSpPr txBox="1"/>
          <p:nvPr/>
        </p:nvSpPr>
        <p:spPr>
          <a:xfrm>
            <a:off x="1316816" y="430199"/>
            <a:ext cx="6492774" cy="670825"/>
          </a:xfrm>
          <a:prstGeom prst="rect">
            <a:avLst/>
          </a:prstGeom>
          <a:noFill/>
        </p:spPr>
        <p:txBody>
          <a:bodyPr wrap="square">
            <a:spAutoFit/>
          </a:bodyPr>
          <a:lstStyle/>
          <a:p>
            <a:pPr>
              <a:lnSpc>
                <a:spcPct val="107000"/>
              </a:lnSpc>
              <a:spcAft>
                <a:spcPts val="600"/>
              </a:spcAft>
            </a:pPr>
            <a:r>
              <a:rPr lang="en-CA" sz="1200" b="1" dirty="0">
                <a:latin typeface="Arial" panose="020B0604020202020204" pitchFamily="34" charset="0"/>
                <a:ea typeface="Calibri" panose="020F0502020204030204" pitchFamily="34" charset="0"/>
                <a:cs typeface="Arial" panose="020B0604020202020204" pitchFamily="34" charset="0"/>
              </a:rPr>
              <a:t>Map:</a:t>
            </a:r>
            <a:r>
              <a:rPr lang="en-CA" sz="1200" dirty="0">
                <a:latin typeface="Arial" panose="020B0604020202020204" pitchFamily="34" charset="0"/>
                <a:ea typeface="Calibri" panose="020F0502020204030204" pitchFamily="34" charset="0"/>
                <a:cs typeface="Arial" panose="020B0604020202020204" pitchFamily="34" charset="0"/>
              </a:rPr>
              <a:t> Kanata South (</a:t>
            </a:r>
            <a:r>
              <a:rPr lang="en-CA" sz="1200" dirty="0" err="1">
                <a:latin typeface="Arial" panose="020B0604020202020204" pitchFamily="34" charset="0"/>
                <a:ea typeface="Calibri" panose="020F0502020204030204" pitchFamily="34" charset="0"/>
                <a:cs typeface="Arial" panose="020B0604020202020204" pitchFamily="34" charset="0"/>
              </a:rPr>
              <a:t>Stonehaven</a:t>
            </a:r>
            <a:r>
              <a:rPr lang="en-CA" sz="1200" dirty="0">
                <a:latin typeface="Arial" panose="020B0604020202020204" pitchFamily="34" charset="0"/>
                <a:ea typeface="Calibri" panose="020F0502020204030204" pitchFamily="34" charset="0"/>
                <a:cs typeface="Arial" panose="020B0604020202020204" pitchFamily="34" charset="0"/>
              </a:rPr>
              <a:t> </a:t>
            </a:r>
            <a:r>
              <a:rPr lang="en-CA" sz="1200" dirty="0" err="1">
                <a:latin typeface="Arial" panose="020B0604020202020204" pitchFamily="34" charset="0"/>
                <a:ea typeface="Calibri" panose="020F0502020204030204" pitchFamily="34" charset="0"/>
                <a:cs typeface="Arial" panose="020B0604020202020204" pitchFamily="34" charset="0"/>
              </a:rPr>
              <a:t>neighborhood</a:t>
            </a:r>
            <a:r>
              <a:rPr lang="en-CA" sz="1200" dirty="0">
                <a:latin typeface="Arial" panose="020B0604020202020204" pitchFamily="34" charset="0"/>
                <a:ea typeface="Calibri" panose="020F0502020204030204" pitchFamily="34" charset="0"/>
                <a:cs typeface="Arial" panose="020B0604020202020204" pitchFamily="34" charset="0"/>
              </a:rPr>
              <a:t>): </a:t>
            </a:r>
            <a:r>
              <a:rPr lang="en-US" sz="1200" b="1" dirty="0">
                <a:solidFill>
                  <a:srgbClr val="FF0000"/>
                </a:solidFill>
                <a:latin typeface="Arial" panose="020B0604020202020204" pitchFamily="34" charset="0"/>
                <a:ea typeface="Calibri" panose="020F0502020204030204" pitchFamily="34" charset="0"/>
                <a:cs typeface="Arial" panose="020B0604020202020204" pitchFamily="34" charset="0"/>
              </a:rPr>
              <a:t>Red</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a:solidFill>
                  <a:srgbClr val="FF0000"/>
                </a:solidFill>
                <a:latin typeface="Arial" panose="020B0604020202020204" pitchFamily="34" charset="0"/>
                <a:ea typeface="Calibri" panose="020F0502020204030204" pitchFamily="34" charset="0"/>
                <a:cs typeface="Arial" panose="020B0604020202020204" pitchFamily="34" charset="0"/>
              </a:rPr>
              <a:t>dotted</a:t>
            </a:r>
            <a:r>
              <a:rPr lang="en-US" sz="1200" dirty="0">
                <a:latin typeface="Arial" panose="020B0604020202020204" pitchFamily="34" charset="0"/>
                <a:ea typeface="Calibri" panose="020F0502020204030204" pitchFamily="34" charset="0"/>
                <a:cs typeface="Arial" panose="020B0604020202020204" pitchFamily="34" charset="0"/>
              </a:rPr>
              <a:t> outline natural wooded zones, </a:t>
            </a:r>
            <a:r>
              <a:rPr lang="en-US" sz="1200" b="1" dirty="0">
                <a:solidFill>
                  <a:srgbClr val="00B0F0"/>
                </a:solidFill>
                <a:latin typeface="Arial" panose="020B0604020202020204" pitchFamily="34" charset="0"/>
                <a:ea typeface="Calibri" panose="020F0502020204030204" pitchFamily="34" charset="0"/>
                <a:cs typeface="Arial" panose="020B0604020202020204" pitchFamily="34" charset="0"/>
              </a:rPr>
              <a:t>Blue</a:t>
            </a:r>
            <a:r>
              <a:rPr lang="en-US" sz="1200" dirty="0">
                <a:latin typeface="Arial" panose="020B0604020202020204" pitchFamily="34" charset="0"/>
                <a:ea typeface="Calibri" panose="020F0502020204030204" pitchFamily="34" charset="0"/>
                <a:cs typeface="Arial" panose="020B0604020202020204" pitchFamily="34" charset="0"/>
              </a:rPr>
              <a:t> - established residential/woodland interface, </a:t>
            </a:r>
            <a:r>
              <a:rPr lang="en-US" sz="1200" b="1" dirty="0">
                <a:solidFill>
                  <a:srgbClr val="FFFF00"/>
                </a:solidFill>
                <a:latin typeface="Arial" panose="020B0604020202020204" pitchFamily="34" charset="0"/>
                <a:ea typeface="Calibri" panose="020F0502020204030204" pitchFamily="34" charset="0"/>
                <a:cs typeface="Arial" panose="020B0604020202020204" pitchFamily="34" charset="0"/>
              </a:rPr>
              <a:t>Yellow</a:t>
            </a:r>
            <a:r>
              <a:rPr lang="en-US" sz="1200" dirty="0">
                <a:latin typeface="Arial" panose="020B0604020202020204" pitchFamily="34" charset="0"/>
                <a:ea typeface="Calibri" panose="020F0502020204030204" pitchFamily="34" charset="0"/>
                <a:cs typeface="Arial" panose="020B0604020202020204" pitchFamily="34" charset="0"/>
              </a:rPr>
              <a:t> - within-</a:t>
            </a:r>
            <a:r>
              <a:rPr lang="en-US" sz="1200" dirty="0" err="1">
                <a:latin typeface="Arial" panose="020B0604020202020204" pitchFamily="34" charset="0"/>
                <a:ea typeface="Calibri" panose="020F0502020204030204" pitchFamily="34" charset="0"/>
                <a:cs typeface="Arial" panose="020B0604020202020204" pitchFamily="34" charset="0"/>
              </a:rPr>
              <a:t>neighbourhood</a:t>
            </a:r>
            <a:r>
              <a:rPr lang="en-US" sz="1200" dirty="0">
                <a:latin typeface="Arial" panose="020B0604020202020204" pitchFamily="34" charset="0"/>
                <a:ea typeface="Calibri" panose="020F0502020204030204" pitchFamily="34" charset="0"/>
                <a:cs typeface="Arial" panose="020B0604020202020204" pitchFamily="34" charset="0"/>
              </a:rPr>
              <a:t> residential yards and trails.</a:t>
            </a:r>
          </a:p>
        </p:txBody>
      </p:sp>
      <p:sp>
        <p:nvSpPr>
          <p:cNvPr id="8" name="Rounded Rectangle 11"/>
          <p:cNvSpPr/>
          <p:nvPr/>
        </p:nvSpPr>
        <p:spPr>
          <a:xfrm rot="20118924">
            <a:off x="5106322" y="1353223"/>
            <a:ext cx="214886" cy="1806077"/>
          </a:xfrm>
          <a:prstGeom prst="roundRect">
            <a:avLst/>
          </a:prstGeom>
          <a:gradFill rotWithShape="1">
            <a:gsLst>
              <a:gs pos="100000">
                <a:srgbClr val="FF0000">
                  <a:alpha val="40000"/>
                </a:srgbClr>
              </a:gs>
              <a:gs pos="0">
                <a:srgbClr val="FF0000">
                  <a:alpha val="33000"/>
                </a:srgbClr>
              </a:gs>
            </a:gsLst>
            <a:lin ang="5400000" scaled="0"/>
          </a:gradFill>
          <a:ln w="19050" cap="flat" cmpd="sng" algn="ctr">
            <a:solidFill>
              <a:srgbClr val="FF00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9" name="Rounded Rectangle 11"/>
          <p:cNvSpPr/>
          <p:nvPr/>
        </p:nvSpPr>
        <p:spPr>
          <a:xfrm rot="19746883">
            <a:off x="4840637" y="1471426"/>
            <a:ext cx="214356" cy="1822622"/>
          </a:xfrm>
          <a:custGeom>
            <a:avLst/>
            <a:gdLst>
              <a:gd name="connsiteX0" fmla="*/ 0 w 374755"/>
              <a:gd name="connsiteY0" fmla="*/ 62460 h 2713871"/>
              <a:gd name="connsiteX1" fmla="*/ 62460 w 374755"/>
              <a:gd name="connsiteY1" fmla="*/ 0 h 2713871"/>
              <a:gd name="connsiteX2" fmla="*/ 312295 w 374755"/>
              <a:gd name="connsiteY2" fmla="*/ 0 h 2713871"/>
              <a:gd name="connsiteX3" fmla="*/ 374755 w 374755"/>
              <a:gd name="connsiteY3" fmla="*/ 62460 h 2713871"/>
              <a:gd name="connsiteX4" fmla="*/ 374755 w 374755"/>
              <a:gd name="connsiteY4" fmla="*/ 2651411 h 2713871"/>
              <a:gd name="connsiteX5" fmla="*/ 312295 w 374755"/>
              <a:gd name="connsiteY5" fmla="*/ 2713871 h 2713871"/>
              <a:gd name="connsiteX6" fmla="*/ 62460 w 374755"/>
              <a:gd name="connsiteY6" fmla="*/ 2713871 h 2713871"/>
              <a:gd name="connsiteX7" fmla="*/ 0 w 374755"/>
              <a:gd name="connsiteY7" fmla="*/ 2651411 h 2713871"/>
              <a:gd name="connsiteX8" fmla="*/ 0 w 374755"/>
              <a:gd name="connsiteY8" fmla="*/ 62460 h 2713871"/>
              <a:gd name="connsiteX0" fmla="*/ 0 w 523409"/>
              <a:gd name="connsiteY0" fmla="*/ 99270 h 2750681"/>
              <a:gd name="connsiteX1" fmla="*/ 62460 w 523409"/>
              <a:gd name="connsiteY1" fmla="*/ 36810 h 2750681"/>
              <a:gd name="connsiteX2" fmla="*/ 312295 w 523409"/>
              <a:gd name="connsiteY2" fmla="*/ 36810 h 2750681"/>
              <a:gd name="connsiteX3" fmla="*/ 523409 w 523409"/>
              <a:gd name="connsiteY3" fmla="*/ 10604 h 2750681"/>
              <a:gd name="connsiteX4" fmla="*/ 374755 w 523409"/>
              <a:gd name="connsiteY4" fmla="*/ 2688221 h 2750681"/>
              <a:gd name="connsiteX5" fmla="*/ 312295 w 523409"/>
              <a:gd name="connsiteY5" fmla="*/ 2750681 h 2750681"/>
              <a:gd name="connsiteX6" fmla="*/ 62460 w 523409"/>
              <a:gd name="connsiteY6" fmla="*/ 2750681 h 2750681"/>
              <a:gd name="connsiteX7" fmla="*/ 0 w 523409"/>
              <a:gd name="connsiteY7" fmla="*/ 2688221 h 2750681"/>
              <a:gd name="connsiteX8" fmla="*/ 0 w 523409"/>
              <a:gd name="connsiteY8" fmla="*/ 99270 h 2750681"/>
              <a:gd name="connsiteX0" fmla="*/ 0 w 523409"/>
              <a:gd name="connsiteY0" fmla="*/ 99270 h 2750681"/>
              <a:gd name="connsiteX1" fmla="*/ 62460 w 523409"/>
              <a:gd name="connsiteY1" fmla="*/ 36810 h 2750681"/>
              <a:gd name="connsiteX2" fmla="*/ 312295 w 523409"/>
              <a:gd name="connsiteY2" fmla="*/ 36810 h 2750681"/>
              <a:gd name="connsiteX3" fmla="*/ 523409 w 523409"/>
              <a:gd name="connsiteY3" fmla="*/ 10604 h 2750681"/>
              <a:gd name="connsiteX4" fmla="*/ 290320 w 523409"/>
              <a:gd name="connsiteY4" fmla="*/ 2692358 h 2750681"/>
              <a:gd name="connsiteX5" fmla="*/ 312295 w 523409"/>
              <a:gd name="connsiteY5" fmla="*/ 2750681 h 2750681"/>
              <a:gd name="connsiteX6" fmla="*/ 62460 w 523409"/>
              <a:gd name="connsiteY6" fmla="*/ 2750681 h 2750681"/>
              <a:gd name="connsiteX7" fmla="*/ 0 w 523409"/>
              <a:gd name="connsiteY7" fmla="*/ 2688221 h 2750681"/>
              <a:gd name="connsiteX8" fmla="*/ 0 w 523409"/>
              <a:gd name="connsiteY8" fmla="*/ 99270 h 2750681"/>
              <a:gd name="connsiteX0" fmla="*/ 0 w 523409"/>
              <a:gd name="connsiteY0" fmla="*/ 99270 h 2750681"/>
              <a:gd name="connsiteX1" fmla="*/ 62460 w 523409"/>
              <a:gd name="connsiteY1" fmla="*/ 36810 h 2750681"/>
              <a:gd name="connsiteX2" fmla="*/ 312295 w 523409"/>
              <a:gd name="connsiteY2" fmla="*/ 36810 h 2750681"/>
              <a:gd name="connsiteX3" fmla="*/ 523409 w 523409"/>
              <a:gd name="connsiteY3" fmla="*/ 10604 h 2750681"/>
              <a:gd name="connsiteX4" fmla="*/ 290320 w 523409"/>
              <a:gd name="connsiteY4" fmla="*/ 2692358 h 2750681"/>
              <a:gd name="connsiteX5" fmla="*/ 312295 w 523409"/>
              <a:gd name="connsiteY5" fmla="*/ 2750681 h 2750681"/>
              <a:gd name="connsiteX6" fmla="*/ 62460 w 523409"/>
              <a:gd name="connsiteY6" fmla="*/ 2750681 h 2750681"/>
              <a:gd name="connsiteX7" fmla="*/ 0 w 523409"/>
              <a:gd name="connsiteY7" fmla="*/ 2688221 h 2750681"/>
              <a:gd name="connsiteX8" fmla="*/ 0 w 523409"/>
              <a:gd name="connsiteY8" fmla="*/ 99270 h 275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09" h="2750681">
                <a:moveTo>
                  <a:pt x="0" y="99270"/>
                </a:moveTo>
                <a:cubicBezTo>
                  <a:pt x="0" y="64774"/>
                  <a:pt x="27964" y="36810"/>
                  <a:pt x="62460" y="36810"/>
                </a:cubicBezTo>
                <a:lnTo>
                  <a:pt x="312295" y="36810"/>
                </a:lnTo>
                <a:cubicBezTo>
                  <a:pt x="346791" y="36810"/>
                  <a:pt x="523409" y="-23892"/>
                  <a:pt x="523409" y="10604"/>
                </a:cubicBezTo>
                <a:cubicBezTo>
                  <a:pt x="523409" y="873588"/>
                  <a:pt x="328495" y="1811227"/>
                  <a:pt x="290320" y="2692358"/>
                </a:cubicBezTo>
                <a:cubicBezTo>
                  <a:pt x="290320" y="2726854"/>
                  <a:pt x="346791" y="2750681"/>
                  <a:pt x="312295" y="2750681"/>
                </a:cubicBezTo>
                <a:lnTo>
                  <a:pt x="62460" y="2750681"/>
                </a:lnTo>
                <a:cubicBezTo>
                  <a:pt x="27964" y="2750681"/>
                  <a:pt x="0" y="2722717"/>
                  <a:pt x="0" y="2688221"/>
                </a:cubicBezTo>
                <a:lnTo>
                  <a:pt x="0" y="99270"/>
                </a:lnTo>
                <a:close/>
              </a:path>
            </a:pathLst>
          </a:custGeom>
          <a:solidFill>
            <a:srgbClr val="00B0F0">
              <a:alpha val="52000"/>
            </a:srgbClr>
          </a:solidFill>
          <a:ln w="19050" cap="flat" cmpd="sng" algn="ctr">
            <a:solidFill>
              <a:srgbClr val="0070C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10" name="Rounded Rectangle 11"/>
          <p:cNvSpPr/>
          <p:nvPr/>
        </p:nvSpPr>
        <p:spPr>
          <a:xfrm rot="20283390">
            <a:off x="4535248" y="2760178"/>
            <a:ext cx="465906" cy="183224"/>
          </a:xfrm>
          <a:prstGeom prst="roundRect">
            <a:avLst/>
          </a:prstGeom>
          <a:solidFill>
            <a:srgbClr val="FFFF00">
              <a:alpha val="33000"/>
            </a:srgbClr>
          </a:solidFill>
          <a:ln w="19050" cap="flat" cmpd="sng" algn="ctr">
            <a:solidFill>
              <a:srgbClr val="FFFF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11" name="Rounded Rectangle 11"/>
          <p:cNvSpPr/>
          <p:nvPr/>
        </p:nvSpPr>
        <p:spPr>
          <a:xfrm rot="1553970">
            <a:off x="3453368" y="2406516"/>
            <a:ext cx="1252860" cy="135538"/>
          </a:xfrm>
          <a:prstGeom prst="roundRect">
            <a:avLst/>
          </a:prstGeom>
          <a:solidFill>
            <a:srgbClr val="FFFF00">
              <a:alpha val="33000"/>
            </a:srgbClr>
          </a:solidFill>
          <a:ln w="19050" cap="flat" cmpd="sng" algn="ctr">
            <a:solidFill>
              <a:srgbClr val="FFFF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Tree>
    <p:extLst>
      <p:ext uri="{BB962C8B-B14F-4D97-AF65-F5344CB8AC3E}">
        <p14:creationId xmlns:p14="http://schemas.microsoft.com/office/powerpoint/2010/main" val="59770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8F030-7673-410F-8A2E-521F62F2D4B0}"/>
              </a:ext>
            </a:extLst>
          </p:cNvPr>
          <p:cNvPicPr>
            <a:picLocks noChangeAspect="1"/>
          </p:cNvPicPr>
          <p:nvPr/>
        </p:nvPicPr>
        <p:blipFill rotWithShape="1">
          <a:blip r:embed="rId3"/>
          <a:srcRect l="7475" t="21986" r="1176" b="6579"/>
          <a:stretch/>
        </p:blipFill>
        <p:spPr>
          <a:xfrm>
            <a:off x="1364827" y="1221600"/>
            <a:ext cx="6510368" cy="286231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B843C40-4E5B-44BB-BED0-33412C953675}"/>
              </a:ext>
            </a:extLst>
          </p:cNvPr>
          <p:cNvSpPr txBox="1"/>
          <p:nvPr/>
        </p:nvSpPr>
        <p:spPr>
          <a:xfrm>
            <a:off x="1349927" y="388757"/>
            <a:ext cx="6510368" cy="670825"/>
          </a:xfrm>
          <a:prstGeom prst="rect">
            <a:avLst/>
          </a:prstGeom>
          <a:noFill/>
        </p:spPr>
        <p:txBody>
          <a:bodyPr wrap="square">
            <a:spAutoFit/>
          </a:bodyPr>
          <a:lstStyle/>
          <a:p>
            <a:pPr>
              <a:lnSpc>
                <a:spcPct val="107000"/>
              </a:lnSpc>
              <a:spcAft>
                <a:spcPts val="600"/>
              </a:spcAft>
            </a:pPr>
            <a:r>
              <a:rPr lang="en-CA" sz="1200" b="1" dirty="0">
                <a:latin typeface="Arial" panose="020B0604020202020204" pitchFamily="34" charset="0"/>
                <a:ea typeface="Calibri" panose="020F0502020204030204" pitchFamily="34" charset="0"/>
                <a:cs typeface="Arial" panose="020B0604020202020204" pitchFamily="34" charset="0"/>
              </a:rPr>
              <a:t>Map</a:t>
            </a:r>
            <a:r>
              <a:rPr lang="en-CA" sz="1200" dirty="0">
                <a:latin typeface="Arial" panose="020B0604020202020204" pitchFamily="34" charset="0"/>
                <a:ea typeface="Calibri" panose="020F0502020204030204" pitchFamily="34" charset="0"/>
                <a:cs typeface="Arial" panose="020B0604020202020204" pitchFamily="34" charset="0"/>
              </a:rPr>
              <a:t> </a:t>
            </a:r>
            <a:r>
              <a:rPr lang="it-IT" sz="1200" dirty="0">
                <a:latin typeface="Arial" panose="020B0604020202020204" pitchFamily="34" charset="0"/>
                <a:ea typeface="Calibri" panose="020F0502020204030204" pitchFamily="34" charset="0"/>
                <a:cs typeface="Arial" panose="020B0604020202020204" pitchFamily="34" charset="0"/>
              </a:rPr>
              <a:t>Stittsville – Upper Poole Creek corridor: </a:t>
            </a:r>
            <a:r>
              <a:rPr lang="en-US" sz="1200" b="1" dirty="0">
                <a:solidFill>
                  <a:srgbClr val="FF0000"/>
                </a:solidFill>
                <a:latin typeface="Arial" panose="020B0604020202020204" pitchFamily="34" charset="0"/>
                <a:ea typeface="Calibri" panose="020F0502020204030204" pitchFamily="34" charset="0"/>
                <a:cs typeface="Arial" panose="020B0604020202020204" pitchFamily="34" charset="0"/>
              </a:rPr>
              <a:t>Red dotted </a:t>
            </a:r>
            <a:r>
              <a:rPr lang="en-US" sz="1200" dirty="0">
                <a:latin typeface="Arial" panose="020B0604020202020204" pitchFamily="34" charset="0"/>
                <a:ea typeface="Calibri" panose="020F0502020204030204" pitchFamily="34" charset="0"/>
                <a:cs typeface="Arial" panose="020B0604020202020204" pitchFamily="34" charset="0"/>
              </a:rPr>
              <a:t>outline natural wooded zones, </a:t>
            </a:r>
            <a:r>
              <a:rPr lang="en-US" sz="1200" b="1" dirty="0">
                <a:solidFill>
                  <a:srgbClr val="00B0F0"/>
                </a:solidFill>
                <a:latin typeface="Arial" panose="020B0604020202020204" pitchFamily="34" charset="0"/>
                <a:ea typeface="Calibri" panose="020F0502020204030204" pitchFamily="34" charset="0"/>
                <a:cs typeface="Arial" panose="020B0604020202020204" pitchFamily="34" charset="0"/>
              </a:rPr>
              <a:t>Blue dotted</a:t>
            </a:r>
            <a:r>
              <a:rPr lang="en-US" sz="1200" dirty="0">
                <a:latin typeface="Arial" panose="020B0604020202020204" pitchFamily="34" charset="0"/>
                <a:ea typeface="Calibri" panose="020F0502020204030204" pitchFamily="34" charset="0"/>
                <a:cs typeface="Arial" panose="020B0604020202020204" pitchFamily="34" charset="0"/>
              </a:rPr>
              <a:t> - established residential/woodland interface, </a:t>
            </a:r>
            <a:r>
              <a:rPr lang="en-US" sz="1200" b="1" dirty="0">
                <a:solidFill>
                  <a:srgbClr val="FFFF00"/>
                </a:solidFill>
                <a:latin typeface="Arial" panose="020B0604020202020204" pitchFamily="34" charset="0"/>
                <a:ea typeface="Calibri" panose="020F0502020204030204" pitchFamily="34" charset="0"/>
                <a:cs typeface="Arial" panose="020B0604020202020204" pitchFamily="34" charset="0"/>
              </a:rPr>
              <a:t>Yellow dotted</a:t>
            </a:r>
            <a:r>
              <a:rPr lang="en-US" sz="1200" dirty="0">
                <a:latin typeface="Arial" panose="020B0604020202020204" pitchFamily="34" charset="0"/>
                <a:ea typeface="Calibri" panose="020F0502020204030204" pitchFamily="34" charset="0"/>
                <a:cs typeface="Arial" panose="020B0604020202020204" pitchFamily="34" charset="0"/>
              </a:rPr>
              <a:t> - within-</a:t>
            </a:r>
            <a:r>
              <a:rPr lang="en-US" sz="1200" dirty="0" err="1">
                <a:latin typeface="Arial" panose="020B0604020202020204" pitchFamily="34" charset="0"/>
                <a:ea typeface="Calibri" panose="020F0502020204030204" pitchFamily="34" charset="0"/>
                <a:cs typeface="Arial" panose="020B0604020202020204" pitchFamily="34" charset="0"/>
              </a:rPr>
              <a:t>neighbourhood</a:t>
            </a:r>
            <a:r>
              <a:rPr lang="en-US" sz="1200" dirty="0">
                <a:latin typeface="Arial" panose="020B0604020202020204" pitchFamily="34" charset="0"/>
                <a:ea typeface="Calibri" panose="020F0502020204030204" pitchFamily="34" charset="0"/>
                <a:cs typeface="Arial" panose="020B0604020202020204" pitchFamily="34" charset="0"/>
              </a:rPr>
              <a:t> residential yards and trails.</a:t>
            </a:r>
          </a:p>
        </p:txBody>
      </p:sp>
      <p:sp>
        <p:nvSpPr>
          <p:cNvPr id="13" name="Rounded Rectangle 12"/>
          <p:cNvSpPr/>
          <p:nvPr/>
        </p:nvSpPr>
        <p:spPr>
          <a:xfrm rot="19234806">
            <a:off x="3488449" y="2042932"/>
            <a:ext cx="340510" cy="847658"/>
          </a:xfrm>
          <a:prstGeom prst="roundRect">
            <a:avLst/>
          </a:prstGeom>
          <a:gradFill rotWithShape="1">
            <a:gsLst>
              <a:gs pos="100000">
                <a:srgbClr val="FF0000">
                  <a:alpha val="40000"/>
                </a:srgbClr>
              </a:gs>
              <a:gs pos="0">
                <a:srgbClr val="FF0000">
                  <a:alpha val="33000"/>
                </a:srgbClr>
              </a:gs>
            </a:gsLst>
            <a:lin ang="5400000" scaled="0"/>
          </a:gradFill>
          <a:ln w="19050" cap="flat" cmpd="sng" algn="ctr">
            <a:solidFill>
              <a:srgbClr val="FF00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14" name="Rounded Rectangle 11"/>
          <p:cNvSpPr/>
          <p:nvPr/>
        </p:nvSpPr>
        <p:spPr>
          <a:xfrm rot="19223244">
            <a:off x="3870137" y="1791056"/>
            <a:ext cx="215809" cy="1043125"/>
          </a:xfrm>
          <a:prstGeom prst="roundRect">
            <a:avLst/>
          </a:prstGeom>
          <a:solidFill>
            <a:srgbClr val="00B0F0">
              <a:alpha val="52000"/>
            </a:srgbClr>
          </a:solidFill>
          <a:ln w="19050" cap="flat" cmpd="sng" algn="ctr">
            <a:solidFill>
              <a:srgbClr val="00B0F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15" name="Rounded Rectangle 14"/>
          <p:cNvSpPr/>
          <p:nvPr/>
        </p:nvSpPr>
        <p:spPr>
          <a:xfrm rot="19129877">
            <a:off x="4464205" y="2436281"/>
            <a:ext cx="776187" cy="104360"/>
          </a:xfrm>
          <a:prstGeom prst="roundRect">
            <a:avLst/>
          </a:prstGeom>
          <a:solidFill>
            <a:srgbClr val="FFFF00">
              <a:alpha val="33000"/>
            </a:srgbClr>
          </a:solidFill>
          <a:ln w="19050" cap="flat" cmpd="sng" algn="ctr">
            <a:solidFill>
              <a:srgbClr val="FFFF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16" name="Rounded Rectangle 11"/>
          <p:cNvSpPr/>
          <p:nvPr/>
        </p:nvSpPr>
        <p:spPr>
          <a:xfrm rot="17065942">
            <a:off x="4213157" y="2053604"/>
            <a:ext cx="743142" cy="277591"/>
          </a:xfrm>
          <a:custGeom>
            <a:avLst/>
            <a:gdLst>
              <a:gd name="connsiteX0" fmla="*/ 0 w 1481076"/>
              <a:gd name="connsiteY0" fmla="*/ 109802 h 658799"/>
              <a:gd name="connsiteX1" fmla="*/ 109802 w 1481076"/>
              <a:gd name="connsiteY1" fmla="*/ 0 h 658799"/>
              <a:gd name="connsiteX2" fmla="*/ 1371274 w 1481076"/>
              <a:gd name="connsiteY2" fmla="*/ 0 h 658799"/>
              <a:gd name="connsiteX3" fmla="*/ 1481076 w 1481076"/>
              <a:gd name="connsiteY3" fmla="*/ 109802 h 658799"/>
              <a:gd name="connsiteX4" fmla="*/ 1481076 w 1481076"/>
              <a:gd name="connsiteY4" fmla="*/ 548997 h 658799"/>
              <a:gd name="connsiteX5" fmla="*/ 1371274 w 1481076"/>
              <a:gd name="connsiteY5" fmla="*/ 658799 h 658799"/>
              <a:gd name="connsiteX6" fmla="*/ 109802 w 1481076"/>
              <a:gd name="connsiteY6" fmla="*/ 658799 h 658799"/>
              <a:gd name="connsiteX7" fmla="*/ 0 w 1481076"/>
              <a:gd name="connsiteY7" fmla="*/ 548997 h 658799"/>
              <a:gd name="connsiteX8" fmla="*/ 0 w 1481076"/>
              <a:gd name="connsiteY8" fmla="*/ 109802 h 658799"/>
              <a:gd name="connsiteX0" fmla="*/ 0 w 1481076"/>
              <a:gd name="connsiteY0" fmla="*/ 109802 h 658799"/>
              <a:gd name="connsiteX1" fmla="*/ 109802 w 1481076"/>
              <a:gd name="connsiteY1" fmla="*/ 0 h 658799"/>
              <a:gd name="connsiteX2" fmla="*/ 1371274 w 1481076"/>
              <a:gd name="connsiteY2" fmla="*/ 0 h 658799"/>
              <a:gd name="connsiteX3" fmla="*/ 1481076 w 1481076"/>
              <a:gd name="connsiteY3" fmla="*/ 109802 h 658799"/>
              <a:gd name="connsiteX4" fmla="*/ 1481076 w 1481076"/>
              <a:gd name="connsiteY4" fmla="*/ 548997 h 658799"/>
              <a:gd name="connsiteX5" fmla="*/ 1371274 w 1481076"/>
              <a:gd name="connsiteY5" fmla="*/ 658799 h 658799"/>
              <a:gd name="connsiteX6" fmla="*/ 457807 w 1481076"/>
              <a:gd name="connsiteY6" fmla="*/ 331320 h 658799"/>
              <a:gd name="connsiteX7" fmla="*/ 109802 w 1481076"/>
              <a:gd name="connsiteY7" fmla="*/ 658799 h 658799"/>
              <a:gd name="connsiteX8" fmla="*/ 0 w 1481076"/>
              <a:gd name="connsiteY8" fmla="*/ 548997 h 658799"/>
              <a:gd name="connsiteX9" fmla="*/ 0 w 1481076"/>
              <a:gd name="connsiteY9" fmla="*/ 109802 h 658799"/>
              <a:gd name="connsiteX0" fmla="*/ 0 w 1481076"/>
              <a:gd name="connsiteY0" fmla="*/ 109802 h 658799"/>
              <a:gd name="connsiteX1" fmla="*/ 303807 w 1481076"/>
              <a:gd name="connsiteY1" fmla="*/ 95332 h 658799"/>
              <a:gd name="connsiteX2" fmla="*/ 1371274 w 1481076"/>
              <a:gd name="connsiteY2" fmla="*/ 0 h 658799"/>
              <a:gd name="connsiteX3" fmla="*/ 1481076 w 1481076"/>
              <a:gd name="connsiteY3" fmla="*/ 109802 h 658799"/>
              <a:gd name="connsiteX4" fmla="*/ 1481076 w 1481076"/>
              <a:gd name="connsiteY4" fmla="*/ 548997 h 658799"/>
              <a:gd name="connsiteX5" fmla="*/ 1371274 w 1481076"/>
              <a:gd name="connsiteY5" fmla="*/ 658799 h 658799"/>
              <a:gd name="connsiteX6" fmla="*/ 457807 w 1481076"/>
              <a:gd name="connsiteY6" fmla="*/ 331320 h 658799"/>
              <a:gd name="connsiteX7" fmla="*/ 109802 w 1481076"/>
              <a:gd name="connsiteY7" fmla="*/ 658799 h 658799"/>
              <a:gd name="connsiteX8" fmla="*/ 0 w 1481076"/>
              <a:gd name="connsiteY8" fmla="*/ 548997 h 658799"/>
              <a:gd name="connsiteX9" fmla="*/ 0 w 1481076"/>
              <a:gd name="connsiteY9" fmla="*/ 109802 h 658799"/>
              <a:gd name="connsiteX0" fmla="*/ 143753 w 1481076"/>
              <a:gd name="connsiteY0" fmla="*/ 339118 h 658799"/>
              <a:gd name="connsiteX1" fmla="*/ 303807 w 1481076"/>
              <a:gd name="connsiteY1" fmla="*/ 95332 h 658799"/>
              <a:gd name="connsiteX2" fmla="*/ 1371274 w 1481076"/>
              <a:gd name="connsiteY2" fmla="*/ 0 h 658799"/>
              <a:gd name="connsiteX3" fmla="*/ 1481076 w 1481076"/>
              <a:gd name="connsiteY3" fmla="*/ 109802 h 658799"/>
              <a:gd name="connsiteX4" fmla="*/ 1481076 w 1481076"/>
              <a:gd name="connsiteY4" fmla="*/ 548997 h 658799"/>
              <a:gd name="connsiteX5" fmla="*/ 1371274 w 1481076"/>
              <a:gd name="connsiteY5" fmla="*/ 658799 h 658799"/>
              <a:gd name="connsiteX6" fmla="*/ 457807 w 1481076"/>
              <a:gd name="connsiteY6" fmla="*/ 331320 h 658799"/>
              <a:gd name="connsiteX7" fmla="*/ 109802 w 1481076"/>
              <a:gd name="connsiteY7" fmla="*/ 658799 h 658799"/>
              <a:gd name="connsiteX8" fmla="*/ 0 w 1481076"/>
              <a:gd name="connsiteY8" fmla="*/ 548997 h 658799"/>
              <a:gd name="connsiteX9" fmla="*/ 143753 w 1481076"/>
              <a:gd name="connsiteY9" fmla="*/ 339118 h 658799"/>
              <a:gd name="connsiteX0" fmla="*/ 143753 w 1481076"/>
              <a:gd name="connsiteY0" fmla="*/ 244768 h 564449"/>
              <a:gd name="connsiteX1" fmla="*/ 303807 w 1481076"/>
              <a:gd name="connsiteY1" fmla="*/ 982 h 564449"/>
              <a:gd name="connsiteX2" fmla="*/ 1116664 w 1481076"/>
              <a:gd name="connsiteY2" fmla="*/ 92228 h 564449"/>
              <a:gd name="connsiteX3" fmla="*/ 1481076 w 1481076"/>
              <a:gd name="connsiteY3" fmla="*/ 15452 h 564449"/>
              <a:gd name="connsiteX4" fmla="*/ 1481076 w 1481076"/>
              <a:gd name="connsiteY4" fmla="*/ 454647 h 564449"/>
              <a:gd name="connsiteX5" fmla="*/ 1371274 w 1481076"/>
              <a:gd name="connsiteY5" fmla="*/ 564449 h 564449"/>
              <a:gd name="connsiteX6" fmla="*/ 457807 w 1481076"/>
              <a:gd name="connsiteY6" fmla="*/ 236970 h 564449"/>
              <a:gd name="connsiteX7" fmla="*/ 109802 w 1481076"/>
              <a:gd name="connsiteY7" fmla="*/ 564449 h 564449"/>
              <a:gd name="connsiteX8" fmla="*/ 0 w 1481076"/>
              <a:gd name="connsiteY8" fmla="*/ 454647 h 564449"/>
              <a:gd name="connsiteX9" fmla="*/ 143753 w 1481076"/>
              <a:gd name="connsiteY9" fmla="*/ 244768 h 564449"/>
              <a:gd name="connsiteX0" fmla="*/ 143753 w 1481162"/>
              <a:gd name="connsiteY0" fmla="*/ 244768 h 564449"/>
              <a:gd name="connsiteX1" fmla="*/ 303807 w 1481162"/>
              <a:gd name="connsiteY1" fmla="*/ 982 h 564449"/>
              <a:gd name="connsiteX2" fmla="*/ 1116664 w 1481162"/>
              <a:gd name="connsiteY2" fmla="*/ 92228 h 564449"/>
              <a:gd name="connsiteX3" fmla="*/ 1481076 w 1481162"/>
              <a:gd name="connsiteY3" fmla="*/ 15452 h 564449"/>
              <a:gd name="connsiteX4" fmla="*/ 1152019 w 1481162"/>
              <a:gd name="connsiteY4" fmla="*/ 300411 h 564449"/>
              <a:gd name="connsiteX5" fmla="*/ 1481076 w 1481162"/>
              <a:gd name="connsiteY5" fmla="*/ 454647 h 564449"/>
              <a:gd name="connsiteX6" fmla="*/ 1371274 w 1481162"/>
              <a:gd name="connsiteY6" fmla="*/ 564449 h 564449"/>
              <a:gd name="connsiteX7" fmla="*/ 457807 w 1481162"/>
              <a:gd name="connsiteY7" fmla="*/ 236970 h 564449"/>
              <a:gd name="connsiteX8" fmla="*/ 109802 w 1481162"/>
              <a:gd name="connsiteY8" fmla="*/ 564449 h 564449"/>
              <a:gd name="connsiteX9" fmla="*/ 0 w 1481162"/>
              <a:gd name="connsiteY9" fmla="*/ 454647 h 564449"/>
              <a:gd name="connsiteX10" fmla="*/ 143753 w 1481162"/>
              <a:gd name="connsiteY10" fmla="*/ 244768 h 564449"/>
              <a:gd name="connsiteX0" fmla="*/ 143753 w 1481076"/>
              <a:gd name="connsiteY0" fmla="*/ 243786 h 563467"/>
              <a:gd name="connsiteX1" fmla="*/ 303807 w 1481076"/>
              <a:gd name="connsiteY1" fmla="*/ 0 h 563467"/>
              <a:gd name="connsiteX2" fmla="*/ 1116664 w 1481076"/>
              <a:gd name="connsiteY2" fmla="*/ 91246 h 563467"/>
              <a:gd name="connsiteX3" fmla="*/ 1214780 w 1481076"/>
              <a:gd name="connsiteY3" fmla="*/ 155635 h 563467"/>
              <a:gd name="connsiteX4" fmla="*/ 1152019 w 1481076"/>
              <a:gd name="connsiteY4" fmla="*/ 299429 h 563467"/>
              <a:gd name="connsiteX5" fmla="*/ 1481076 w 1481076"/>
              <a:gd name="connsiteY5" fmla="*/ 453665 h 563467"/>
              <a:gd name="connsiteX6" fmla="*/ 1371274 w 1481076"/>
              <a:gd name="connsiteY6" fmla="*/ 563467 h 563467"/>
              <a:gd name="connsiteX7" fmla="*/ 457807 w 1481076"/>
              <a:gd name="connsiteY7" fmla="*/ 235988 h 563467"/>
              <a:gd name="connsiteX8" fmla="*/ 109802 w 1481076"/>
              <a:gd name="connsiteY8" fmla="*/ 563467 h 563467"/>
              <a:gd name="connsiteX9" fmla="*/ 0 w 1481076"/>
              <a:gd name="connsiteY9" fmla="*/ 453665 h 563467"/>
              <a:gd name="connsiteX10" fmla="*/ 143753 w 1481076"/>
              <a:gd name="connsiteY10" fmla="*/ 243786 h 56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076" h="563467">
                <a:moveTo>
                  <a:pt x="143753" y="243786"/>
                </a:moveTo>
                <a:cubicBezTo>
                  <a:pt x="143753" y="183144"/>
                  <a:pt x="243165" y="0"/>
                  <a:pt x="303807" y="0"/>
                </a:cubicBezTo>
                <a:lnTo>
                  <a:pt x="1116664" y="91246"/>
                </a:lnTo>
                <a:cubicBezTo>
                  <a:pt x="1177306" y="91246"/>
                  <a:pt x="1214780" y="94993"/>
                  <a:pt x="1214780" y="155635"/>
                </a:cubicBezTo>
                <a:cubicBezTo>
                  <a:pt x="1221102" y="168310"/>
                  <a:pt x="1145697" y="286754"/>
                  <a:pt x="1152019" y="299429"/>
                </a:cubicBezTo>
                <a:lnTo>
                  <a:pt x="1481076" y="453665"/>
                </a:lnTo>
                <a:cubicBezTo>
                  <a:pt x="1481076" y="514307"/>
                  <a:pt x="1431916" y="563467"/>
                  <a:pt x="1371274" y="563467"/>
                </a:cubicBezTo>
                <a:cubicBezTo>
                  <a:pt x="1106382" y="561132"/>
                  <a:pt x="722699" y="238323"/>
                  <a:pt x="457807" y="235988"/>
                </a:cubicBezTo>
                <a:cubicBezTo>
                  <a:pt x="302208" y="238323"/>
                  <a:pt x="265401" y="561132"/>
                  <a:pt x="109802" y="563467"/>
                </a:cubicBezTo>
                <a:cubicBezTo>
                  <a:pt x="49160" y="563467"/>
                  <a:pt x="0" y="514307"/>
                  <a:pt x="0" y="453665"/>
                </a:cubicBezTo>
                <a:lnTo>
                  <a:pt x="143753" y="243786"/>
                </a:lnTo>
                <a:close/>
              </a:path>
            </a:pathLst>
          </a:custGeom>
          <a:solidFill>
            <a:srgbClr val="FFFF00">
              <a:alpha val="33000"/>
            </a:srgbClr>
          </a:solidFill>
          <a:ln w="19050" cap="flat" cmpd="sng" algn="ctr">
            <a:solidFill>
              <a:srgbClr val="FFFF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Tree>
    <p:extLst>
      <p:ext uri="{BB962C8B-B14F-4D97-AF65-F5344CB8AC3E}">
        <p14:creationId xmlns:p14="http://schemas.microsoft.com/office/powerpoint/2010/main" val="4252267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5182E90-C8A3-43A8-8D4D-BCEE3D345182}"/>
              </a:ext>
            </a:extLst>
          </p:cNvPr>
          <p:cNvPicPr>
            <a:picLocks noChangeAspect="1"/>
          </p:cNvPicPr>
          <p:nvPr/>
        </p:nvPicPr>
        <p:blipFill rotWithShape="1">
          <a:blip r:embed="rId3"/>
          <a:srcRect l="7475" t="23037" r="1176" b="6580"/>
          <a:stretch/>
        </p:blipFill>
        <p:spPr>
          <a:xfrm>
            <a:off x="1330554" y="1169433"/>
            <a:ext cx="6464275" cy="286231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B843C40-4E5B-44BB-BED0-33412C953675}"/>
              </a:ext>
            </a:extLst>
          </p:cNvPr>
          <p:cNvSpPr txBox="1"/>
          <p:nvPr/>
        </p:nvSpPr>
        <p:spPr>
          <a:xfrm>
            <a:off x="1330554" y="425731"/>
            <a:ext cx="6464275" cy="670825"/>
          </a:xfrm>
          <a:prstGeom prst="rect">
            <a:avLst/>
          </a:prstGeom>
          <a:noFill/>
        </p:spPr>
        <p:txBody>
          <a:bodyPr wrap="square">
            <a:spAutoFit/>
          </a:bodyPr>
          <a:lstStyle/>
          <a:p>
            <a:pPr>
              <a:lnSpc>
                <a:spcPct val="107000"/>
              </a:lnSpc>
              <a:spcAft>
                <a:spcPts val="600"/>
              </a:spcAft>
            </a:pPr>
            <a:r>
              <a:rPr lang="en-CA" sz="1200" b="1" dirty="0">
                <a:latin typeface="Arial" panose="020B0604020202020204" pitchFamily="34" charset="0"/>
                <a:ea typeface="Calibri" panose="020F0502020204030204" pitchFamily="34" charset="0"/>
                <a:cs typeface="Arial" panose="020B0604020202020204" pitchFamily="34" charset="0"/>
              </a:rPr>
              <a:t>Map</a:t>
            </a:r>
            <a:r>
              <a:rPr lang="en-CA" sz="1200" dirty="0">
                <a:latin typeface="Arial" panose="020B0604020202020204" pitchFamily="34" charset="0"/>
                <a:ea typeface="Calibri" panose="020F0502020204030204" pitchFamily="34" charset="0"/>
                <a:cs typeface="Arial" panose="020B0604020202020204" pitchFamily="34" charset="0"/>
              </a:rPr>
              <a:t> </a:t>
            </a:r>
            <a:r>
              <a:rPr lang="it-IT" sz="1200" dirty="0">
                <a:latin typeface="Arial" panose="020B0604020202020204" pitchFamily="34" charset="0"/>
                <a:ea typeface="Calibri" panose="020F0502020204030204" pitchFamily="34" charset="0"/>
                <a:cs typeface="Arial" panose="020B0604020202020204" pitchFamily="34" charset="0"/>
              </a:rPr>
              <a:t>Carp Hill (Wetland Complex): </a:t>
            </a:r>
            <a:r>
              <a:rPr lang="en-US" sz="1200" b="1" dirty="0">
                <a:solidFill>
                  <a:srgbClr val="FF0000"/>
                </a:solidFill>
                <a:latin typeface="Arial" panose="020B0604020202020204" pitchFamily="34" charset="0"/>
                <a:ea typeface="Calibri" panose="020F0502020204030204" pitchFamily="34" charset="0"/>
                <a:cs typeface="Arial" panose="020B0604020202020204" pitchFamily="34" charset="0"/>
              </a:rPr>
              <a:t>Red</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b="1" dirty="0">
                <a:solidFill>
                  <a:srgbClr val="FF0000"/>
                </a:solidFill>
                <a:latin typeface="Arial" panose="020B0604020202020204" pitchFamily="34" charset="0"/>
                <a:ea typeface="Calibri" panose="020F0502020204030204" pitchFamily="34" charset="0"/>
                <a:cs typeface="Arial" panose="020B0604020202020204" pitchFamily="34" charset="0"/>
              </a:rPr>
              <a:t>dotted</a:t>
            </a:r>
            <a:r>
              <a:rPr lang="en-US" sz="1200" dirty="0">
                <a:latin typeface="Arial" panose="020B0604020202020204" pitchFamily="34" charset="0"/>
                <a:ea typeface="Calibri" panose="020F0502020204030204" pitchFamily="34" charset="0"/>
                <a:cs typeface="Arial" panose="020B0604020202020204" pitchFamily="34" charset="0"/>
              </a:rPr>
              <a:t> outline natural wooded zones, </a:t>
            </a:r>
            <a:r>
              <a:rPr lang="en-US" sz="1200" b="1" dirty="0">
                <a:solidFill>
                  <a:srgbClr val="00B0F0"/>
                </a:solidFill>
                <a:latin typeface="Arial" panose="020B0604020202020204" pitchFamily="34" charset="0"/>
                <a:ea typeface="Calibri" panose="020F0502020204030204" pitchFamily="34" charset="0"/>
                <a:cs typeface="Arial" panose="020B0604020202020204" pitchFamily="34" charset="0"/>
              </a:rPr>
              <a:t>Blue</a:t>
            </a:r>
            <a:r>
              <a:rPr lang="en-US" sz="1200" dirty="0">
                <a:latin typeface="Arial" panose="020B0604020202020204" pitchFamily="34" charset="0"/>
                <a:ea typeface="Calibri" panose="020F0502020204030204" pitchFamily="34" charset="0"/>
                <a:cs typeface="Arial" panose="020B0604020202020204" pitchFamily="34" charset="0"/>
              </a:rPr>
              <a:t> - established residential/woodland interface, </a:t>
            </a:r>
            <a:r>
              <a:rPr lang="en-US" sz="1200" b="1" dirty="0">
                <a:solidFill>
                  <a:srgbClr val="FFFF00"/>
                </a:solidFill>
                <a:latin typeface="Arial" panose="020B0604020202020204" pitchFamily="34" charset="0"/>
                <a:ea typeface="Calibri" panose="020F0502020204030204" pitchFamily="34" charset="0"/>
                <a:cs typeface="Arial" panose="020B0604020202020204" pitchFamily="34" charset="0"/>
              </a:rPr>
              <a:t>Yellow</a:t>
            </a:r>
            <a:r>
              <a:rPr lang="en-US" sz="1200" b="1"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 within-</a:t>
            </a:r>
            <a:r>
              <a:rPr lang="en-US" sz="1200" dirty="0" err="1">
                <a:latin typeface="Arial" panose="020B0604020202020204" pitchFamily="34" charset="0"/>
                <a:ea typeface="Calibri" panose="020F0502020204030204" pitchFamily="34" charset="0"/>
                <a:cs typeface="Arial" panose="020B0604020202020204" pitchFamily="34" charset="0"/>
              </a:rPr>
              <a:t>neighbourhood</a:t>
            </a:r>
            <a:r>
              <a:rPr lang="en-US" sz="1200" dirty="0">
                <a:latin typeface="Arial" panose="020B0604020202020204" pitchFamily="34" charset="0"/>
                <a:ea typeface="Calibri" panose="020F0502020204030204" pitchFamily="34" charset="0"/>
                <a:cs typeface="Arial" panose="020B0604020202020204" pitchFamily="34" charset="0"/>
              </a:rPr>
              <a:t> residential yards and trails.</a:t>
            </a:r>
          </a:p>
        </p:txBody>
      </p:sp>
      <p:sp>
        <p:nvSpPr>
          <p:cNvPr id="9" name="Rounded Rectangle 11"/>
          <p:cNvSpPr/>
          <p:nvPr/>
        </p:nvSpPr>
        <p:spPr>
          <a:xfrm rot="19234806">
            <a:off x="4486852" y="1226691"/>
            <a:ext cx="635969" cy="634187"/>
          </a:xfrm>
          <a:custGeom>
            <a:avLst/>
            <a:gdLst>
              <a:gd name="connsiteX0" fmla="*/ 0 w 1073429"/>
              <a:gd name="connsiteY0" fmla="*/ 168906 h 1013414"/>
              <a:gd name="connsiteX1" fmla="*/ 168906 w 1073429"/>
              <a:gd name="connsiteY1" fmla="*/ 0 h 1013414"/>
              <a:gd name="connsiteX2" fmla="*/ 904523 w 1073429"/>
              <a:gd name="connsiteY2" fmla="*/ 0 h 1013414"/>
              <a:gd name="connsiteX3" fmla="*/ 1073429 w 1073429"/>
              <a:gd name="connsiteY3" fmla="*/ 168906 h 1013414"/>
              <a:gd name="connsiteX4" fmla="*/ 1073429 w 1073429"/>
              <a:gd name="connsiteY4" fmla="*/ 844508 h 1013414"/>
              <a:gd name="connsiteX5" fmla="*/ 904523 w 1073429"/>
              <a:gd name="connsiteY5" fmla="*/ 1013414 h 1013414"/>
              <a:gd name="connsiteX6" fmla="*/ 168906 w 1073429"/>
              <a:gd name="connsiteY6" fmla="*/ 1013414 h 1013414"/>
              <a:gd name="connsiteX7" fmla="*/ 0 w 1073429"/>
              <a:gd name="connsiteY7" fmla="*/ 844508 h 1013414"/>
              <a:gd name="connsiteX8" fmla="*/ 0 w 1073429"/>
              <a:gd name="connsiteY8" fmla="*/ 168906 h 1013414"/>
              <a:gd name="connsiteX0" fmla="*/ 0 w 1073429"/>
              <a:gd name="connsiteY0" fmla="*/ 168906 h 1013414"/>
              <a:gd name="connsiteX1" fmla="*/ 168906 w 1073429"/>
              <a:gd name="connsiteY1" fmla="*/ 0 h 1013414"/>
              <a:gd name="connsiteX2" fmla="*/ 821025 w 1073429"/>
              <a:gd name="connsiteY2" fmla="*/ 83119 h 1013414"/>
              <a:gd name="connsiteX3" fmla="*/ 1073429 w 1073429"/>
              <a:gd name="connsiteY3" fmla="*/ 168906 h 1013414"/>
              <a:gd name="connsiteX4" fmla="*/ 1073429 w 1073429"/>
              <a:gd name="connsiteY4" fmla="*/ 844508 h 1013414"/>
              <a:gd name="connsiteX5" fmla="*/ 904523 w 1073429"/>
              <a:gd name="connsiteY5" fmla="*/ 1013414 h 1013414"/>
              <a:gd name="connsiteX6" fmla="*/ 168906 w 1073429"/>
              <a:gd name="connsiteY6" fmla="*/ 1013414 h 1013414"/>
              <a:gd name="connsiteX7" fmla="*/ 0 w 1073429"/>
              <a:gd name="connsiteY7" fmla="*/ 844508 h 1013414"/>
              <a:gd name="connsiteX8" fmla="*/ 0 w 1073429"/>
              <a:gd name="connsiteY8" fmla="*/ 168906 h 1013414"/>
              <a:gd name="connsiteX0" fmla="*/ 0 w 1073429"/>
              <a:gd name="connsiteY0" fmla="*/ 168906 h 1013414"/>
              <a:gd name="connsiteX1" fmla="*/ 168906 w 1073429"/>
              <a:gd name="connsiteY1" fmla="*/ 0 h 1013414"/>
              <a:gd name="connsiteX2" fmla="*/ 821025 w 1073429"/>
              <a:gd name="connsiteY2" fmla="*/ 83119 h 1013414"/>
              <a:gd name="connsiteX3" fmla="*/ 1030376 w 1073429"/>
              <a:gd name="connsiteY3" fmla="*/ 239743 h 1013414"/>
              <a:gd name="connsiteX4" fmla="*/ 1073429 w 1073429"/>
              <a:gd name="connsiteY4" fmla="*/ 844508 h 1013414"/>
              <a:gd name="connsiteX5" fmla="*/ 904523 w 1073429"/>
              <a:gd name="connsiteY5" fmla="*/ 1013414 h 1013414"/>
              <a:gd name="connsiteX6" fmla="*/ 168906 w 1073429"/>
              <a:gd name="connsiteY6" fmla="*/ 1013414 h 1013414"/>
              <a:gd name="connsiteX7" fmla="*/ 0 w 1073429"/>
              <a:gd name="connsiteY7" fmla="*/ 844508 h 1013414"/>
              <a:gd name="connsiteX8" fmla="*/ 0 w 1073429"/>
              <a:gd name="connsiteY8" fmla="*/ 168906 h 101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429" h="1013414">
                <a:moveTo>
                  <a:pt x="0" y="168906"/>
                </a:moveTo>
                <a:cubicBezTo>
                  <a:pt x="0" y="75622"/>
                  <a:pt x="75622" y="0"/>
                  <a:pt x="168906" y="0"/>
                </a:cubicBezTo>
                <a:cubicBezTo>
                  <a:pt x="414112" y="0"/>
                  <a:pt x="575819" y="83119"/>
                  <a:pt x="821025" y="83119"/>
                </a:cubicBezTo>
                <a:cubicBezTo>
                  <a:pt x="914309" y="83119"/>
                  <a:pt x="1030376" y="146459"/>
                  <a:pt x="1030376" y="239743"/>
                </a:cubicBezTo>
                <a:lnTo>
                  <a:pt x="1073429" y="844508"/>
                </a:lnTo>
                <a:cubicBezTo>
                  <a:pt x="1073429" y="937792"/>
                  <a:pt x="997807" y="1013414"/>
                  <a:pt x="904523" y="1013414"/>
                </a:cubicBezTo>
                <a:lnTo>
                  <a:pt x="168906" y="1013414"/>
                </a:lnTo>
                <a:cubicBezTo>
                  <a:pt x="75622" y="1013414"/>
                  <a:pt x="0" y="937792"/>
                  <a:pt x="0" y="844508"/>
                </a:cubicBezTo>
                <a:lnTo>
                  <a:pt x="0" y="168906"/>
                </a:lnTo>
                <a:close/>
              </a:path>
            </a:pathLst>
          </a:custGeom>
          <a:gradFill rotWithShape="1">
            <a:gsLst>
              <a:gs pos="100000">
                <a:srgbClr val="FF0000">
                  <a:alpha val="40000"/>
                </a:srgbClr>
              </a:gs>
              <a:gs pos="0">
                <a:srgbClr val="FF0000">
                  <a:alpha val="33000"/>
                </a:srgbClr>
              </a:gs>
            </a:gsLst>
            <a:lin ang="5400000" scaled="0"/>
          </a:gradFill>
          <a:ln w="19050" cap="flat" cmpd="sng" algn="ctr">
            <a:solidFill>
              <a:srgbClr val="FF00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10" name="Rounded Rectangle 11"/>
          <p:cNvSpPr/>
          <p:nvPr/>
        </p:nvSpPr>
        <p:spPr>
          <a:xfrm rot="19234806">
            <a:off x="3355486" y="1369199"/>
            <a:ext cx="867647" cy="1241161"/>
          </a:xfrm>
          <a:custGeom>
            <a:avLst/>
            <a:gdLst>
              <a:gd name="connsiteX0" fmla="*/ 0 w 668298"/>
              <a:gd name="connsiteY0" fmla="*/ 111385 h 2027042"/>
              <a:gd name="connsiteX1" fmla="*/ 111385 w 668298"/>
              <a:gd name="connsiteY1" fmla="*/ 0 h 2027042"/>
              <a:gd name="connsiteX2" fmla="*/ 556913 w 668298"/>
              <a:gd name="connsiteY2" fmla="*/ 0 h 2027042"/>
              <a:gd name="connsiteX3" fmla="*/ 668298 w 668298"/>
              <a:gd name="connsiteY3" fmla="*/ 111385 h 2027042"/>
              <a:gd name="connsiteX4" fmla="*/ 668298 w 668298"/>
              <a:gd name="connsiteY4" fmla="*/ 1915657 h 2027042"/>
              <a:gd name="connsiteX5" fmla="*/ 556913 w 668298"/>
              <a:gd name="connsiteY5" fmla="*/ 2027042 h 2027042"/>
              <a:gd name="connsiteX6" fmla="*/ 111385 w 668298"/>
              <a:gd name="connsiteY6" fmla="*/ 2027042 h 2027042"/>
              <a:gd name="connsiteX7" fmla="*/ 0 w 668298"/>
              <a:gd name="connsiteY7" fmla="*/ 1915657 h 2027042"/>
              <a:gd name="connsiteX8" fmla="*/ 0 w 668298"/>
              <a:gd name="connsiteY8" fmla="*/ 111385 h 2027042"/>
              <a:gd name="connsiteX0" fmla="*/ 0 w 1118880"/>
              <a:gd name="connsiteY0" fmla="*/ 11097 h 2190903"/>
              <a:gd name="connsiteX1" fmla="*/ 561967 w 1118880"/>
              <a:gd name="connsiteY1" fmla="*/ 163861 h 2190903"/>
              <a:gd name="connsiteX2" fmla="*/ 1007495 w 1118880"/>
              <a:gd name="connsiteY2" fmla="*/ 163861 h 2190903"/>
              <a:gd name="connsiteX3" fmla="*/ 1118880 w 1118880"/>
              <a:gd name="connsiteY3" fmla="*/ 275246 h 2190903"/>
              <a:gd name="connsiteX4" fmla="*/ 1118880 w 1118880"/>
              <a:gd name="connsiteY4" fmla="*/ 2079518 h 2190903"/>
              <a:gd name="connsiteX5" fmla="*/ 1007495 w 1118880"/>
              <a:gd name="connsiteY5" fmla="*/ 2190903 h 2190903"/>
              <a:gd name="connsiteX6" fmla="*/ 561967 w 1118880"/>
              <a:gd name="connsiteY6" fmla="*/ 2190903 h 2190903"/>
              <a:gd name="connsiteX7" fmla="*/ 450582 w 1118880"/>
              <a:gd name="connsiteY7" fmla="*/ 2079518 h 2190903"/>
              <a:gd name="connsiteX8" fmla="*/ 0 w 1118880"/>
              <a:gd name="connsiteY8" fmla="*/ 11097 h 2190903"/>
              <a:gd name="connsiteX0" fmla="*/ 0 w 1118880"/>
              <a:gd name="connsiteY0" fmla="*/ 11097 h 2190903"/>
              <a:gd name="connsiteX1" fmla="*/ 561967 w 1118880"/>
              <a:gd name="connsiteY1" fmla="*/ 163861 h 2190903"/>
              <a:gd name="connsiteX2" fmla="*/ 1007495 w 1118880"/>
              <a:gd name="connsiteY2" fmla="*/ 163861 h 2190903"/>
              <a:gd name="connsiteX3" fmla="*/ 1118880 w 1118880"/>
              <a:gd name="connsiteY3" fmla="*/ 275246 h 2190903"/>
              <a:gd name="connsiteX4" fmla="*/ 1118880 w 1118880"/>
              <a:gd name="connsiteY4" fmla="*/ 2079518 h 2190903"/>
              <a:gd name="connsiteX5" fmla="*/ 1007495 w 1118880"/>
              <a:gd name="connsiteY5" fmla="*/ 2190903 h 2190903"/>
              <a:gd name="connsiteX6" fmla="*/ 561967 w 1118880"/>
              <a:gd name="connsiteY6" fmla="*/ 2190903 h 2190903"/>
              <a:gd name="connsiteX7" fmla="*/ 450582 w 1118880"/>
              <a:gd name="connsiteY7" fmla="*/ 2079518 h 2190903"/>
              <a:gd name="connsiteX8" fmla="*/ 0 w 1118880"/>
              <a:gd name="connsiteY8" fmla="*/ 11097 h 2190903"/>
              <a:gd name="connsiteX0" fmla="*/ 537 w 1119417"/>
              <a:gd name="connsiteY0" fmla="*/ 11097 h 2190903"/>
              <a:gd name="connsiteX1" fmla="*/ 562504 w 1119417"/>
              <a:gd name="connsiteY1" fmla="*/ 163861 h 2190903"/>
              <a:gd name="connsiteX2" fmla="*/ 1008032 w 1119417"/>
              <a:gd name="connsiteY2" fmla="*/ 163861 h 2190903"/>
              <a:gd name="connsiteX3" fmla="*/ 1119417 w 1119417"/>
              <a:gd name="connsiteY3" fmla="*/ 275246 h 2190903"/>
              <a:gd name="connsiteX4" fmla="*/ 1119417 w 1119417"/>
              <a:gd name="connsiteY4" fmla="*/ 2079518 h 2190903"/>
              <a:gd name="connsiteX5" fmla="*/ 1008032 w 1119417"/>
              <a:gd name="connsiteY5" fmla="*/ 2190903 h 2190903"/>
              <a:gd name="connsiteX6" fmla="*/ 562504 w 1119417"/>
              <a:gd name="connsiteY6" fmla="*/ 2190903 h 2190903"/>
              <a:gd name="connsiteX7" fmla="*/ 451119 w 1119417"/>
              <a:gd name="connsiteY7" fmla="*/ 2079518 h 2190903"/>
              <a:gd name="connsiteX8" fmla="*/ 904358 w 1119417"/>
              <a:gd name="connsiteY8" fmla="*/ 1225334 h 2190903"/>
              <a:gd name="connsiteX9" fmla="*/ 537 w 1119417"/>
              <a:gd name="connsiteY9" fmla="*/ 11097 h 2190903"/>
              <a:gd name="connsiteX0" fmla="*/ 537 w 1119417"/>
              <a:gd name="connsiteY0" fmla="*/ 11097 h 2190903"/>
              <a:gd name="connsiteX1" fmla="*/ 562504 w 1119417"/>
              <a:gd name="connsiteY1" fmla="*/ 163861 h 2190903"/>
              <a:gd name="connsiteX2" fmla="*/ 1008032 w 1119417"/>
              <a:gd name="connsiteY2" fmla="*/ 163861 h 2190903"/>
              <a:gd name="connsiteX3" fmla="*/ 1119417 w 1119417"/>
              <a:gd name="connsiteY3" fmla="*/ 275246 h 2190903"/>
              <a:gd name="connsiteX4" fmla="*/ 1119417 w 1119417"/>
              <a:gd name="connsiteY4" fmla="*/ 2079518 h 2190903"/>
              <a:gd name="connsiteX5" fmla="*/ 1008032 w 1119417"/>
              <a:gd name="connsiteY5" fmla="*/ 2190903 h 2190903"/>
              <a:gd name="connsiteX6" fmla="*/ 562504 w 1119417"/>
              <a:gd name="connsiteY6" fmla="*/ 2190903 h 2190903"/>
              <a:gd name="connsiteX7" fmla="*/ 944517 w 1119417"/>
              <a:gd name="connsiteY7" fmla="*/ 2014655 h 2190903"/>
              <a:gd name="connsiteX8" fmla="*/ 904358 w 1119417"/>
              <a:gd name="connsiteY8" fmla="*/ 1225334 h 2190903"/>
              <a:gd name="connsiteX9" fmla="*/ 537 w 1119417"/>
              <a:gd name="connsiteY9" fmla="*/ 11097 h 2190903"/>
              <a:gd name="connsiteX0" fmla="*/ 537 w 1119417"/>
              <a:gd name="connsiteY0" fmla="*/ 11097 h 2190903"/>
              <a:gd name="connsiteX1" fmla="*/ 562504 w 1119417"/>
              <a:gd name="connsiteY1" fmla="*/ 163861 h 2190903"/>
              <a:gd name="connsiteX2" fmla="*/ 1008032 w 1119417"/>
              <a:gd name="connsiteY2" fmla="*/ 163861 h 2190903"/>
              <a:gd name="connsiteX3" fmla="*/ 1119417 w 1119417"/>
              <a:gd name="connsiteY3" fmla="*/ 275246 h 2190903"/>
              <a:gd name="connsiteX4" fmla="*/ 1119417 w 1119417"/>
              <a:gd name="connsiteY4" fmla="*/ 2079518 h 2190903"/>
              <a:gd name="connsiteX5" fmla="*/ 1008032 w 1119417"/>
              <a:gd name="connsiteY5" fmla="*/ 2190903 h 2190903"/>
              <a:gd name="connsiteX6" fmla="*/ 919682 w 1119417"/>
              <a:gd name="connsiteY6" fmla="*/ 2180993 h 2190903"/>
              <a:gd name="connsiteX7" fmla="*/ 944517 w 1119417"/>
              <a:gd name="connsiteY7" fmla="*/ 2014655 h 2190903"/>
              <a:gd name="connsiteX8" fmla="*/ 904358 w 1119417"/>
              <a:gd name="connsiteY8" fmla="*/ 1225334 h 2190903"/>
              <a:gd name="connsiteX9" fmla="*/ 537 w 1119417"/>
              <a:gd name="connsiteY9" fmla="*/ 11097 h 2190903"/>
              <a:gd name="connsiteX0" fmla="*/ 537 w 1119417"/>
              <a:gd name="connsiteY0" fmla="*/ 11097 h 2190903"/>
              <a:gd name="connsiteX1" fmla="*/ 562504 w 1119417"/>
              <a:gd name="connsiteY1" fmla="*/ 163861 h 2190903"/>
              <a:gd name="connsiteX2" fmla="*/ 849476 w 1119417"/>
              <a:gd name="connsiteY2" fmla="*/ 245983 h 2190903"/>
              <a:gd name="connsiteX3" fmla="*/ 1119417 w 1119417"/>
              <a:gd name="connsiteY3" fmla="*/ 275246 h 2190903"/>
              <a:gd name="connsiteX4" fmla="*/ 1119417 w 1119417"/>
              <a:gd name="connsiteY4" fmla="*/ 2079518 h 2190903"/>
              <a:gd name="connsiteX5" fmla="*/ 1008032 w 1119417"/>
              <a:gd name="connsiteY5" fmla="*/ 2190903 h 2190903"/>
              <a:gd name="connsiteX6" fmla="*/ 919682 w 1119417"/>
              <a:gd name="connsiteY6" fmla="*/ 2180993 h 2190903"/>
              <a:gd name="connsiteX7" fmla="*/ 944517 w 1119417"/>
              <a:gd name="connsiteY7" fmla="*/ 2014655 h 2190903"/>
              <a:gd name="connsiteX8" fmla="*/ 904358 w 1119417"/>
              <a:gd name="connsiteY8" fmla="*/ 1225334 h 2190903"/>
              <a:gd name="connsiteX9" fmla="*/ 537 w 1119417"/>
              <a:gd name="connsiteY9" fmla="*/ 11097 h 2190903"/>
              <a:gd name="connsiteX0" fmla="*/ 537 w 1119417"/>
              <a:gd name="connsiteY0" fmla="*/ 11097 h 2190903"/>
              <a:gd name="connsiteX1" fmla="*/ 562504 w 1119417"/>
              <a:gd name="connsiteY1" fmla="*/ 163861 h 2190903"/>
              <a:gd name="connsiteX2" fmla="*/ 849476 w 1119417"/>
              <a:gd name="connsiteY2" fmla="*/ 245983 h 2190903"/>
              <a:gd name="connsiteX3" fmla="*/ 987035 w 1119417"/>
              <a:gd name="connsiteY3" fmla="*/ 454758 h 2190903"/>
              <a:gd name="connsiteX4" fmla="*/ 1119417 w 1119417"/>
              <a:gd name="connsiteY4" fmla="*/ 2079518 h 2190903"/>
              <a:gd name="connsiteX5" fmla="*/ 1008032 w 1119417"/>
              <a:gd name="connsiteY5" fmla="*/ 2190903 h 2190903"/>
              <a:gd name="connsiteX6" fmla="*/ 919682 w 1119417"/>
              <a:gd name="connsiteY6" fmla="*/ 2180993 h 2190903"/>
              <a:gd name="connsiteX7" fmla="*/ 944517 w 1119417"/>
              <a:gd name="connsiteY7" fmla="*/ 2014655 h 2190903"/>
              <a:gd name="connsiteX8" fmla="*/ 904358 w 1119417"/>
              <a:gd name="connsiteY8" fmla="*/ 1225334 h 2190903"/>
              <a:gd name="connsiteX9" fmla="*/ 537 w 1119417"/>
              <a:gd name="connsiteY9" fmla="*/ 11097 h 2190903"/>
              <a:gd name="connsiteX0" fmla="*/ 537 w 1119417"/>
              <a:gd name="connsiteY0" fmla="*/ 154674 h 2334480"/>
              <a:gd name="connsiteX1" fmla="*/ 299257 w 1119417"/>
              <a:gd name="connsiteY1" fmla="*/ 0 h 2334480"/>
              <a:gd name="connsiteX2" fmla="*/ 849476 w 1119417"/>
              <a:gd name="connsiteY2" fmla="*/ 389560 h 2334480"/>
              <a:gd name="connsiteX3" fmla="*/ 987035 w 1119417"/>
              <a:gd name="connsiteY3" fmla="*/ 598335 h 2334480"/>
              <a:gd name="connsiteX4" fmla="*/ 1119417 w 1119417"/>
              <a:gd name="connsiteY4" fmla="*/ 2223095 h 2334480"/>
              <a:gd name="connsiteX5" fmla="*/ 1008032 w 1119417"/>
              <a:gd name="connsiteY5" fmla="*/ 2334480 h 2334480"/>
              <a:gd name="connsiteX6" fmla="*/ 919682 w 1119417"/>
              <a:gd name="connsiteY6" fmla="*/ 2324570 h 2334480"/>
              <a:gd name="connsiteX7" fmla="*/ 944517 w 1119417"/>
              <a:gd name="connsiteY7" fmla="*/ 2158232 h 2334480"/>
              <a:gd name="connsiteX8" fmla="*/ 904358 w 1119417"/>
              <a:gd name="connsiteY8" fmla="*/ 1368911 h 2334480"/>
              <a:gd name="connsiteX9" fmla="*/ 537 w 1119417"/>
              <a:gd name="connsiteY9" fmla="*/ 154674 h 2334480"/>
              <a:gd name="connsiteX0" fmla="*/ 359 w 1550098"/>
              <a:gd name="connsiteY0" fmla="*/ 15657 h 2428222"/>
              <a:gd name="connsiteX1" fmla="*/ 729938 w 1550098"/>
              <a:gd name="connsiteY1" fmla="*/ 93742 h 2428222"/>
              <a:gd name="connsiteX2" fmla="*/ 1280157 w 1550098"/>
              <a:gd name="connsiteY2" fmla="*/ 483302 h 2428222"/>
              <a:gd name="connsiteX3" fmla="*/ 1417716 w 1550098"/>
              <a:gd name="connsiteY3" fmla="*/ 692077 h 2428222"/>
              <a:gd name="connsiteX4" fmla="*/ 1550098 w 1550098"/>
              <a:gd name="connsiteY4" fmla="*/ 2316837 h 2428222"/>
              <a:gd name="connsiteX5" fmla="*/ 1438713 w 1550098"/>
              <a:gd name="connsiteY5" fmla="*/ 2428222 h 2428222"/>
              <a:gd name="connsiteX6" fmla="*/ 1350363 w 1550098"/>
              <a:gd name="connsiteY6" fmla="*/ 2418312 h 2428222"/>
              <a:gd name="connsiteX7" fmla="*/ 1375198 w 1550098"/>
              <a:gd name="connsiteY7" fmla="*/ 2251974 h 2428222"/>
              <a:gd name="connsiteX8" fmla="*/ 1335039 w 1550098"/>
              <a:gd name="connsiteY8" fmla="*/ 1462653 h 2428222"/>
              <a:gd name="connsiteX9" fmla="*/ 359 w 1550098"/>
              <a:gd name="connsiteY9" fmla="*/ 15657 h 2428222"/>
              <a:gd name="connsiteX0" fmla="*/ 359 w 1550098"/>
              <a:gd name="connsiteY0" fmla="*/ 263730 h 2676295"/>
              <a:gd name="connsiteX1" fmla="*/ 221793 w 1550098"/>
              <a:gd name="connsiteY1" fmla="*/ 0 h 2676295"/>
              <a:gd name="connsiteX2" fmla="*/ 1280157 w 1550098"/>
              <a:gd name="connsiteY2" fmla="*/ 731375 h 2676295"/>
              <a:gd name="connsiteX3" fmla="*/ 1417716 w 1550098"/>
              <a:gd name="connsiteY3" fmla="*/ 940150 h 2676295"/>
              <a:gd name="connsiteX4" fmla="*/ 1550098 w 1550098"/>
              <a:gd name="connsiteY4" fmla="*/ 2564910 h 2676295"/>
              <a:gd name="connsiteX5" fmla="*/ 1438713 w 1550098"/>
              <a:gd name="connsiteY5" fmla="*/ 2676295 h 2676295"/>
              <a:gd name="connsiteX6" fmla="*/ 1350363 w 1550098"/>
              <a:gd name="connsiteY6" fmla="*/ 2666385 h 2676295"/>
              <a:gd name="connsiteX7" fmla="*/ 1375198 w 1550098"/>
              <a:gd name="connsiteY7" fmla="*/ 2500047 h 2676295"/>
              <a:gd name="connsiteX8" fmla="*/ 1335039 w 1550098"/>
              <a:gd name="connsiteY8" fmla="*/ 1710726 h 2676295"/>
              <a:gd name="connsiteX9" fmla="*/ 359 w 1550098"/>
              <a:gd name="connsiteY9" fmla="*/ 263730 h 2676295"/>
              <a:gd name="connsiteX0" fmla="*/ 0 w 1549739"/>
              <a:gd name="connsiteY0" fmla="*/ 263730 h 2676295"/>
              <a:gd name="connsiteX1" fmla="*/ 221434 w 1549739"/>
              <a:gd name="connsiteY1" fmla="*/ 0 h 2676295"/>
              <a:gd name="connsiteX2" fmla="*/ 1279798 w 1549739"/>
              <a:gd name="connsiteY2" fmla="*/ 731375 h 2676295"/>
              <a:gd name="connsiteX3" fmla="*/ 1417357 w 1549739"/>
              <a:gd name="connsiteY3" fmla="*/ 940150 h 2676295"/>
              <a:gd name="connsiteX4" fmla="*/ 1549739 w 1549739"/>
              <a:gd name="connsiteY4" fmla="*/ 2564910 h 2676295"/>
              <a:gd name="connsiteX5" fmla="*/ 1438354 w 1549739"/>
              <a:gd name="connsiteY5" fmla="*/ 2676295 h 2676295"/>
              <a:gd name="connsiteX6" fmla="*/ 1350004 w 1549739"/>
              <a:gd name="connsiteY6" fmla="*/ 2666385 h 2676295"/>
              <a:gd name="connsiteX7" fmla="*/ 1374839 w 1549739"/>
              <a:gd name="connsiteY7" fmla="*/ 2500047 h 2676295"/>
              <a:gd name="connsiteX8" fmla="*/ 1334680 w 1549739"/>
              <a:gd name="connsiteY8" fmla="*/ 1710726 h 2676295"/>
              <a:gd name="connsiteX9" fmla="*/ 429199 w 1549739"/>
              <a:gd name="connsiteY9" fmla="*/ 541522 h 2676295"/>
              <a:gd name="connsiteX10" fmla="*/ 0 w 1549739"/>
              <a:gd name="connsiteY10" fmla="*/ 263730 h 2676295"/>
              <a:gd name="connsiteX0" fmla="*/ 0 w 1663013"/>
              <a:gd name="connsiteY0" fmla="*/ 383073 h 2676295"/>
              <a:gd name="connsiteX1" fmla="*/ 334708 w 1663013"/>
              <a:gd name="connsiteY1" fmla="*/ 0 h 2676295"/>
              <a:gd name="connsiteX2" fmla="*/ 1393072 w 1663013"/>
              <a:gd name="connsiteY2" fmla="*/ 731375 h 2676295"/>
              <a:gd name="connsiteX3" fmla="*/ 1530631 w 1663013"/>
              <a:gd name="connsiteY3" fmla="*/ 940150 h 2676295"/>
              <a:gd name="connsiteX4" fmla="*/ 1663013 w 1663013"/>
              <a:gd name="connsiteY4" fmla="*/ 2564910 h 2676295"/>
              <a:gd name="connsiteX5" fmla="*/ 1551628 w 1663013"/>
              <a:gd name="connsiteY5" fmla="*/ 2676295 h 2676295"/>
              <a:gd name="connsiteX6" fmla="*/ 1463278 w 1663013"/>
              <a:gd name="connsiteY6" fmla="*/ 2666385 h 2676295"/>
              <a:gd name="connsiteX7" fmla="*/ 1488113 w 1663013"/>
              <a:gd name="connsiteY7" fmla="*/ 2500047 h 2676295"/>
              <a:gd name="connsiteX8" fmla="*/ 1447954 w 1663013"/>
              <a:gd name="connsiteY8" fmla="*/ 1710726 h 2676295"/>
              <a:gd name="connsiteX9" fmla="*/ 542473 w 1663013"/>
              <a:gd name="connsiteY9" fmla="*/ 541522 h 2676295"/>
              <a:gd name="connsiteX10" fmla="*/ 0 w 1663013"/>
              <a:gd name="connsiteY10" fmla="*/ 383073 h 2676295"/>
              <a:gd name="connsiteX0" fmla="*/ 0 w 1799853"/>
              <a:gd name="connsiteY0" fmla="*/ 383073 h 2676295"/>
              <a:gd name="connsiteX1" fmla="*/ 334708 w 1799853"/>
              <a:gd name="connsiteY1" fmla="*/ 0 h 2676295"/>
              <a:gd name="connsiteX2" fmla="*/ 1393072 w 1799853"/>
              <a:gd name="connsiteY2" fmla="*/ 731375 h 2676295"/>
              <a:gd name="connsiteX3" fmla="*/ 1530631 w 1799853"/>
              <a:gd name="connsiteY3" fmla="*/ 940150 h 2676295"/>
              <a:gd name="connsiteX4" fmla="*/ 1799853 w 1799853"/>
              <a:gd name="connsiteY4" fmla="*/ 2601514 h 2676295"/>
              <a:gd name="connsiteX5" fmla="*/ 1551628 w 1799853"/>
              <a:gd name="connsiteY5" fmla="*/ 2676295 h 2676295"/>
              <a:gd name="connsiteX6" fmla="*/ 1463278 w 1799853"/>
              <a:gd name="connsiteY6" fmla="*/ 2666385 h 2676295"/>
              <a:gd name="connsiteX7" fmla="*/ 1488113 w 1799853"/>
              <a:gd name="connsiteY7" fmla="*/ 2500047 h 2676295"/>
              <a:gd name="connsiteX8" fmla="*/ 1447954 w 1799853"/>
              <a:gd name="connsiteY8" fmla="*/ 1710726 h 2676295"/>
              <a:gd name="connsiteX9" fmla="*/ 542473 w 1799853"/>
              <a:gd name="connsiteY9" fmla="*/ 541522 h 2676295"/>
              <a:gd name="connsiteX10" fmla="*/ 0 w 1799853"/>
              <a:gd name="connsiteY10" fmla="*/ 383073 h 2676295"/>
              <a:gd name="connsiteX0" fmla="*/ 0 w 1799853"/>
              <a:gd name="connsiteY0" fmla="*/ 383073 h 2676295"/>
              <a:gd name="connsiteX1" fmla="*/ 334708 w 1799853"/>
              <a:gd name="connsiteY1" fmla="*/ 0 h 2676295"/>
              <a:gd name="connsiteX2" fmla="*/ 1393072 w 1799853"/>
              <a:gd name="connsiteY2" fmla="*/ 731375 h 2676295"/>
              <a:gd name="connsiteX3" fmla="*/ 1639306 w 1799853"/>
              <a:gd name="connsiteY3" fmla="*/ 1029479 h 2676295"/>
              <a:gd name="connsiteX4" fmla="*/ 1799853 w 1799853"/>
              <a:gd name="connsiteY4" fmla="*/ 2601514 h 2676295"/>
              <a:gd name="connsiteX5" fmla="*/ 1551628 w 1799853"/>
              <a:gd name="connsiteY5" fmla="*/ 2676295 h 2676295"/>
              <a:gd name="connsiteX6" fmla="*/ 1463278 w 1799853"/>
              <a:gd name="connsiteY6" fmla="*/ 2666385 h 2676295"/>
              <a:gd name="connsiteX7" fmla="*/ 1488113 w 1799853"/>
              <a:gd name="connsiteY7" fmla="*/ 2500047 h 2676295"/>
              <a:gd name="connsiteX8" fmla="*/ 1447954 w 1799853"/>
              <a:gd name="connsiteY8" fmla="*/ 1710726 h 2676295"/>
              <a:gd name="connsiteX9" fmla="*/ 542473 w 1799853"/>
              <a:gd name="connsiteY9" fmla="*/ 541522 h 2676295"/>
              <a:gd name="connsiteX10" fmla="*/ 0 w 1799853"/>
              <a:gd name="connsiteY10" fmla="*/ 383073 h 2676295"/>
              <a:gd name="connsiteX0" fmla="*/ 0 w 1799853"/>
              <a:gd name="connsiteY0" fmla="*/ 383073 h 2676295"/>
              <a:gd name="connsiteX1" fmla="*/ 334708 w 1799853"/>
              <a:gd name="connsiteY1" fmla="*/ 0 h 2676295"/>
              <a:gd name="connsiteX2" fmla="*/ 1393072 w 1799853"/>
              <a:gd name="connsiteY2" fmla="*/ 731375 h 2676295"/>
              <a:gd name="connsiteX3" fmla="*/ 1639306 w 1799853"/>
              <a:gd name="connsiteY3" fmla="*/ 1029479 h 2676295"/>
              <a:gd name="connsiteX4" fmla="*/ 1799853 w 1799853"/>
              <a:gd name="connsiteY4" fmla="*/ 2601514 h 2676295"/>
              <a:gd name="connsiteX5" fmla="*/ 1551628 w 1799853"/>
              <a:gd name="connsiteY5" fmla="*/ 2676295 h 2676295"/>
              <a:gd name="connsiteX6" fmla="*/ 1463278 w 1799853"/>
              <a:gd name="connsiteY6" fmla="*/ 2666385 h 2676295"/>
              <a:gd name="connsiteX7" fmla="*/ 1609448 w 1799853"/>
              <a:gd name="connsiteY7" fmla="*/ 2463205 h 2676295"/>
              <a:gd name="connsiteX8" fmla="*/ 1447954 w 1799853"/>
              <a:gd name="connsiteY8" fmla="*/ 1710726 h 2676295"/>
              <a:gd name="connsiteX9" fmla="*/ 542473 w 1799853"/>
              <a:gd name="connsiteY9" fmla="*/ 541522 h 2676295"/>
              <a:gd name="connsiteX10" fmla="*/ 0 w 1799853"/>
              <a:gd name="connsiteY10" fmla="*/ 383073 h 2676295"/>
              <a:gd name="connsiteX0" fmla="*/ 0 w 1799853"/>
              <a:gd name="connsiteY0" fmla="*/ 383073 h 2676295"/>
              <a:gd name="connsiteX1" fmla="*/ 334708 w 1799853"/>
              <a:gd name="connsiteY1" fmla="*/ 0 h 2676295"/>
              <a:gd name="connsiteX2" fmla="*/ 1393072 w 1799853"/>
              <a:gd name="connsiteY2" fmla="*/ 731375 h 2676295"/>
              <a:gd name="connsiteX3" fmla="*/ 1639306 w 1799853"/>
              <a:gd name="connsiteY3" fmla="*/ 1029479 h 2676295"/>
              <a:gd name="connsiteX4" fmla="*/ 1799853 w 1799853"/>
              <a:gd name="connsiteY4" fmla="*/ 2601514 h 2676295"/>
              <a:gd name="connsiteX5" fmla="*/ 1551628 w 1799853"/>
              <a:gd name="connsiteY5" fmla="*/ 2676295 h 2676295"/>
              <a:gd name="connsiteX6" fmla="*/ 1463278 w 1799853"/>
              <a:gd name="connsiteY6" fmla="*/ 2666385 h 2676295"/>
              <a:gd name="connsiteX7" fmla="*/ 1609448 w 1799853"/>
              <a:gd name="connsiteY7" fmla="*/ 2463205 h 2676295"/>
              <a:gd name="connsiteX8" fmla="*/ 1513955 w 1799853"/>
              <a:gd name="connsiteY8" fmla="*/ 1704278 h 2676295"/>
              <a:gd name="connsiteX9" fmla="*/ 542473 w 1799853"/>
              <a:gd name="connsiteY9" fmla="*/ 541522 h 2676295"/>
              <a:gd name="connsiteX10" fmla="*/ 0 w 1799853"/>
              <a:gd name="connsiteY10" fmla="*/ 383073 h 2676295"/>
              <a:gd name="connsiteX0" fmla="*/ 0 w 1799853"/>
              <a:gd name="connsiteY0" fmla="*/ 383073 h 2676295"/>
              <a:gd name="connsiteX1" fmla="*/ 334708 w 1799853"/>
              <a:gd name="connsiteY1" fmla="*/ 0 h 2676295"/>
              <a:gd name="connsiteX2" fmla="*/ 1393072 w 1799853"/>
              <a:gd name="connsiteY2" fmla="*/ 731375 h 2676295"/>
              <a:gd name="connsiteX3" fmla="*/ 1639306 w 1799853"/>
              <a:gd name="connsiteY3" fmla="*/ 1029479 h 2676295"/>
              <a:gd name="connsiteX4" fmla="*/ 1799853 w 1799853"/>
              <a:gd name="connsiteY4" fmla="*/ 2601514 h 2676295"/>
              <a:gd name="connsiteX5" fmla="*/ 1551628 w 1799853"/>
              <a:gd name="connsiteY5" fmla="*/ 2676295 h 2676295"/>
              <a:gd name="connsiteX6" fmla="*/ 1602724 w 1799853"/>
              <a:gd name="connsiteY6" fmla="*/ 2644432 h 2676295"/>
              <a:gd name="connsiteX7" fmla="*/ 1609448 w 1799853"/>
              <a:gd name="connsiteY7" fmla="*/ 2463205 h 2676295"/>
              <a:gd name="connsiteX8" fmla="*/ 1513955 w 1799853"/>
              <a:gd name="connsiteY8" fmla="*/ 1704278 h 2676295"/>
              <a:gd name="connsiteX9" fmla="*/ 542473 w 1799853"/>
              <a:gd name="connsiteY9" fmla="*/ 541522 h 2676295"/>
              <a:gd name="connsiteX10" fmla="*/ 0 w 1799853"/>
              <a:gd name="connsiteY10" fmla="*/ 383073 h 2676295"/>
              <a:gd name="connsiteX0" fmla="*/ 0 w 1799853"/>
              <a:gd name="connsiteY0" fmla="*/ 383073 h 2718873"/>
              <a:gd name="connsiteX1" fmla="*/ 334708 w 1799853"/>
              <a:gd name="connsiteY1" fmla="*/ 0 h 2718873"/>
              <a:gd name="connsiteX2" fmla="*/ 1393072 w 1799853"/>
              <a:gd name="connsiteY2" fmla="*/ 731375 h 2718873"/>
              <a:gd name="connsiteX3" fmla="*/ 1639306 w 1799853"/>
              <a:gd name="connsiteY3" fmla="*/ 1029479 h 2718873"/>
              <a:gd name="connsiteX4" fmla="*/ 1799853 w 1799853"/>
              <a:gd name="connsiteY4" fmla="*/ 2601514 h 2718873"/>
              <a:gd name="connsiteX5" fmla="*/ 1551628 w 1799853"/>
              <a:gd name="connsiteY5" fmla="*/ 2676295 h 2718873"/>
              <a:gd name="connsiteX6" fmla="*/ 1693287 w 1799853"/>
              <a:gd name="connsiteY6" fmla="*/ 2718873 h 2718873"/>
              <a:gd name="connsiteX7" fmla="*/ 1609448 w 1799853"/>
              <a:gd name="connsiteY7" fmla="*/ 2463205 h 2718873"/>
              <a:gd name="connsiteX8" fmla="*/ 1513955 w 1799853"/>
              <a:gd name="connsiteY8" fmla="*/ 1704278 h 2718873"/>
              <a:gd name="connsiteX9" fmla="*/ 542473 w 1799853"/>
              <a:gd name="connsiteY9" fmla="*/ 541522 h 2718873"/>
              <a:gd name="connsiteX10" fmla="*/ 0 w 1799853"/>
              <a:gd name="connsiteY10" fmla="*/ 383073 h 2718873"/>
              <a:gd name="connsiteX0" fmla="*/ 0 w 1826025"/>
              <a:gd name="connsiteY0" fmla="*/ 383073 h 2721404"/>
              <a:gd name="connsiteX1" fmla="*/ 334708 w 1826025"/>
              <a:gd name="connsiteY1" fmla="*/ 0 h 2721404"/>
              <a:gd name="connsiteX2" fmla="*/ 1393072 w 1826025"/>
              <a:gd name="connsiteY2" fmla="*/ 731375 h 2721404"/>
              <a:gd name="connsiteX3" fmla="*/ 1639306 w 1826025"/>
              <a:gd name="connsiteY3" fmla="*/ 1029479 h 2721404"/>
              <a:gd name="connsiteX4" fmla="*/ 1826025 w 1826025"/>
              <a:gd name="connsiteY4" fmla="*/ 2698904 h 2721404"/>
              <a:gd name="connsiteX5" fmla="*/ 1551628 w 1826025"/>
              <a:gd name="connsiteY5" fmla="*/ 2676295 h 2721404"/>
              <a:gd name="connsiteX6" fmla="*/ 1693287 w 1826025"/>
              <a:gd name="connsiteY6" fmla="*/ 2718873 h 2721404"/>
              <a:gd name="connsiteX7" fmla="*/ 1609448 w 1826025"/>
              <a:gd name="connsiteY7" fmla="*/ 2463205 h 2721404"/>
              <a:gd name="connsiteX8" fmla="*/ 1513955 w 1826025"/>
              <a:gd name="connsiteY8" fmla="*/ 1704278 h 2721404"/>
              <a:gd name="connsiteX9" fmla="*/ 542473 w 1826025"/>
              <a:gd name="connsiteY9" fmla="*/ 541522 h 2721404"/>
              <a:gd name="connsiteX10" fmla="*/ 0 w 1826025"/>
              <a:gd name="connsiteY10" fmla="*/ 383073 h 2721404"/>
              <a:gd name="connsiteX0" fmla="*/ 0 w 1826025"/>
              <a:gd name="connsiteY0" fmla="*/ 383073 h 2721404"/>
              <a:gd name="connsiteX1" fmla="*/ 334708 w 1826025"/>
              <a:gd name="connsiteY1" fmla="*/ 0 h 2721404"/>
              <a:gd name="connsiteX2" fmla="*/ 1393072 w 1826025"/>
              <a:gd name="connsiteY2" fmla="*/ 731375 h 2721404"/>
              <a:gd name="connsiteX3" fmla="*/ 1639306 w 1826025"/>
              <a:gd name="connsiteY3" fmla="*/ 1029479 h 2721404"/>
              <a:gd name="connsiteX4" fmla="*/ 1826025 w 1826025"/>
              <a:gd name="connsiteY4" fmla="*/ 2698904 h 2721404"/>
              <a:gd name="connsiteX5" fmla="*/ 1551628 w 1826025"/>
              <a:gd name="connsiteY5" fmla="*/ 2676295 h 2721404"/>
              <a:gd name="connsiteX6" fmla="*/ 1693287 w 1826025"/>
              <a:gd name="connsiteY6" fmla="*/ 2718873 h 2721404"/>
              <a:gd name="connsiteX7" fmla="*/ 1609448 w 1826025"/>
              <a:gd name="connsiteY7" fmla="*/ 2463205 h 2721404"/>
              <a:gd name="connsiteX8" fmla="*/ 1513955 w 1826025"/>
              <a:gd name="connsiteY8" fmla="*/ 1704278 h 2721404"/>
              <a:gd name="connsiteX9" fmla="*/ 1060527 w 1826025"/>
              <a:gd name="connsiteY9" fmla="*/ 1240513 h 2721404"/>
              <a:gd name="connsiteX10" fmla="*/ 542473 w 1826025"/>
              <a:gd name="connsiteY10" fmla="*/ 541522 h 2721404"/>
              <a:gd name="connsiteX11" fmla="*/ 0 w 1826025"/>
              <a:gd name="connsiteY11" fmla="*/ 383073 h 2721404"/>
              <a:gd name="connsiteX0" fmla="*/ 0 w 1826025"/>
              <a:gd name="connsiteY0" fmla="*/ 383073 h 2721404"/>
              <a:gd name="connsiteX1" fmla="*/ 334708 w 1826025"/>
              <a:gd name="connsiteY1" fmla="*/ 0 h 2721404"/>
              <a:gd name="connsiteX2" fmla="*/ 1393072 w 1826025"/>
              <a:gd name="connsiteY2" fmla="*/ 731375 h 2721404"/>
              <a:gd name="connsiteX3" fmla="*/ 1639306 w 1826025"/>
              <a:gd name="connsiteY3" fmla="*/ 1029479 h 2721404"/>
              <a:gd name="connsiteX4" fmla="*/ 1826025 w 1826025"/>
              <a:gd name="connsiteY4" fmla="*/ 2698904 h 2721404"/>
              <a:gd name="connsiteX5" fmla="*/ 1551628 w 1826025"/>
              <a:gd name="connsiteY5" fmla="*/ 2676295 h 2721404"/>
              <a:gd name="connsiteX6" fmla="*/ 1693287 w 1826025"/>
              <a:gd name="connsiteY6" fmla="*/ 2718873 h 2721404"/>
              <a:gd name="connsiteX7" fmla="*/ 1609448 w 1826025"/>
              <a:gd name="connsiteY7" fmla="*/ 2463205 h 2721404"/>
              <a:gd name="connsiteX8" fmla="*/ 1513955 w 1826025"/>
              <a:gd name="connsiteY8" fmla="*/ 1704278 h 2721404"/>
              <a:gd name="connsiteX9" fmla="*/ 1060527 w 1826025"/>
              <a:gd name="connsiteY9" fmla="*/ 1240513 h 2721404"/>
              <a:gd name="connsiteX10" fmla="*/ 583534 w 1826025"/>
              <a:gd name="connsiteY10" fmla="*/ 620801 h 2721404"/>
              <a:gd name="connsiteX11" fmla="*/ 0 w 1826025"/>
              <a:gd name="connsiteY11" fmla="*/ 383073 h 2721404"/>
              <a:gd name="connsiteX0" fmla="*/ 0 w 1826025"/>
              <a:gd name="connsiteY0" fmla="*/ 383073 h 2721404"/>
              <a:gd name="connsiteX1" fmla="*/ 334708 w 1826025"/>
              <a:gd name="connsiteY1" fmla="*/ 0 h 2721404"/>
              <a:gd name="connsiteX2" fmla="*/ 1393072 w 1826025"/>
              <a:gd name="connsiteY2" fmla="*/ 731375 h 2721404"/>
              <a:gd name="connsiteX3" fmla="*/ 1639306 w 1826025"/>
              <a:gd name="connsiteY3" fmla="*/ 1029479 h 2721404"/>
              <a:gd name="connsiteX4" fmla="*/ 1826025 w 1826025"/>
              <a:gd name="connsiteY4" fmla="*/ 2698904 h 2721404"/>
              <a:gd name="connsiteX5" fmla="*/ 1551628 w 1826025"/>
              <a:gd name="connsiteY5" fmla="*/ 2676295 h 2721404"/>
              <a:gd name="connsiteX6" fmla="*/ 1693287 w 1826025"/>
              <a:gd name="connsiteY6" fmla="*/ 2718873 h 2721404"/>
              <a:gd name="connsiteX7" fmla="*/ 1609448 w 1826025"/>
              <a:gd name="connsiteY7" fmla="*/ 2463205 h 2721404"/>
              <a:gd name="connsiteX8" fmla="*/ 1513955 w 1826025"/>
              <a:gd name="connsiteY8" fmla="*/ 1704278 h 2721404"/>
              <a:gd name="connsiteX9" fmla="*/ 1060527 w 1826025"/>
              <a:gd name="connsiteY9" fmla="*/ 1240513 h 2721404"/>
              <a:gd name="connsiteX10" fmla="*/ 583534 w 1826025"/>
              <a:gd name="connsiteY10" fmla="*/ 620801 h 2721404"/>
              <a:gd name="connsiteX11" fmla="*/ 0 w 1826025"/>
              <a:gd name="connsiteY11" fmla="*/ 383073 h 2721404"/>
              <a:gd name="connsiteX0" fmla="*/ 0 w 1826025"/>
              <a:gd name="connsiteY0" fmla="*/ 383073 h 2721404"/>
              <a:gd name="connsiteX1" fmla="*/ 334708 w 1826025"/>
              <a:gd name="connsiteY1" fmla="*/ 0 h 2721404"/>
              <a:gd name="connsiteX2" fmla="*/ 1279181 w 1826025"/>
              <a:gd name="connsiteY2" fmla="*/ 759160 h 2721404"/>
              <a:gd name="connsiteX3" fmla="*/ 1639306 w 1826025"/>
              <a:gd name="connsiteY3" fmla="*/ 1029479 h 2721404"/>
              <a:gd name="connsiteX4" fmla="*/ 1826025 w 1826025"/>
              <a:gd name="connsiteY4" fmla="*/ 2698904 h 2721404"/>
              <a:gd name="connsiteX5" fmla="*/ 1551628 w 1826025"/>
              <a:gd name="connsiteY5" fmla="*/ 2676295 h 2721404"/>
              <a:gd name="connsiteX6" fmla="*/ 1693287 w 1826025"/>
              <a:gd name="connsiteY6" fmla="*/ 2718873 h 2721404"/>
              <a:gd name="connsiteX7" fmla="*/ 1609448 w 1826025"/>
              <a:gd name="connsiteY7" fmla="*/ 2463205 h 2721404"/>
              <a:gd name="connsiteX8" fmla="*/ 1513955 w 1826025"/>
              <a:gd name="connsiteY8" fmla="*/ 1704278 h 2721404"/>
              <a:gd name="connsiteX9" fmla="*/ 1060527 w 1826025"/>
              <a:gd name="connsiteY9" fmla="*/ 1240513 h 2721404"/>
              <a:gd name="connsiteX10" fmla="*/ 583534 w 1826025"/>
              <a:gd name="connsiteY10" fmla="*/ 620801 h 2721404"/>
              <a:gd name="connsiteX11" fmla="*/ 0 w 1826025"/>
              <a:gd name="connsiteY11" fmla="*/ 383073 h 2721404"/>
              <a:gd name="connsiteX0" fmla="*/ 0 w 1826025"/>
              <a:gd name="connsiteY0" fmla="*/ 383073 h 2721404"/>
              <a:gd name="connsiteX1" fmla="*/ 334708 w 1826025"/>
              <a:gd name="connsiteY1" fmla="*/ 0 h 2721404"/>
              <a:gd name="connsiteX2" fmla="*/ 1279181 w 1826025"/>
              <a:gd name="connsiteY2" fmla="*/ 759160 h 2721404"/>
              <a:gd name="connsiteX3" fmla="*/ 1465246 w 1826025"/>
              <a:gd name="connsiteY3" fmla="*/ 1038156 h 2721404"/>
              <a:gd name="connsiteX4" fmla="*/ 1826025 w 1826025"/>
              <a:gd name="connsiteY4" fmla="*/ 2698904 h 2721404"/>
              <a:gd name="connsiteX5" fmla="*/ 1551628 w 1826025"/>
              <a:gd name="connsiteY5" fmla="*/ 2676295 h 2721404"/>
              <a:gd name="connsiteX6" fmla="*/ 1693287 w 1826025"/>
              <a:gd name="connsiteY6" fmla="*/ 2718873 h 2721404"/>
              <a:gd name="connsiteX7" fmla="*/ 1609448 w 1826025"/>
              <a:gd name="connsiteY7" fmla="*/ 2463205 h 2721404"/>
              <a:gd name="connsiteX8" fmla="*/ 1513955 w 1826025"/>
              <a:gd name="connsiteY8" fmla="*/ 1704278 h 2721404"/>
              <a:gd name="connsiteX9" fmla="*/ 1060527 w 1826025"/>
              <a:gd name="connsiteY9" fmla="*/ 1240513 h 2721404"/>
              <a:gd name="connsiteX10" fmla="*/ 583534 w 1826025"/>
              <a:gd name="connsiteY10" fmla="*/ 620801 h 2721404"/>
              <a:gd name="connsiteX11" fmla="*/ 0 w 1826025"/>
              <a:gd name="connsiteY11" fmla="*/ 383073 h 2721404"/>
              <a:gd name="connsiteX0" fmla="*/ 0 w 1826025"/>
              <a:gd name="connsiteY0" fmla="*/ 275015 h 2613346"/>
              <a:gd name="connsiteX1" fmla="*/ 336937 w 1826025"/>
              <a:gd name="connsiteY1" fmla="*/ 0 h 2613346"/>
              <a:gd name="connsiteX2" fmla="*/ 1279181 w 1826025"/>
              <a:gd name="connsiteY2" fmla="*/ 651102 h 2613346"/>
              <a:gd name="connsiteX3" fmla="*/ 1465246 w 1826025"/>
              <a:gd name="connsiteY3" fmla="*/ 930098 h 2613346"/>
              <a:gd name="connsiteX4" fmla="*/ 1826025 w 1826025"/>
              <a:gd name="connsiteY4" fmla="*/ 2590846 h 2613346"/>
              <a:gd name="connsiteX5" fmla="*/ 1551628 w 1826025"/>
              <a:gd name="connsiteY5" fmla="*/ 2568237 h 2613346"/>
              <a:gd name="connsiteX6" fmla="*/ 1693287 w 1826025"/>
              <a:gd name="connsiteY6" fmla="*/ 2610815 h 2613346"/>
              <a:gd name="connsiteX7" fmla="*/ 1609448 w 1826025"/>
              <a:gd name="connsiteY7" fmla="*/ 2355147 h 2613346"/>
              <a:gd name="connsiteX8" fmla="*/ 1513955 w 1826025"/>
              <a:gd name="connsiteY8" fmla="*/ 1596220 h 2613346"/>
              <a:gd name="connsiteX9" fmla="*/ 1060527 w 1826025"/>
              <a:gd name="connsiteY9" fmla="*/ 1132455 h 2613346"/>
              <a:gd name="connsiteX10" fmla="*/ 583534 w 1826025"/>
              <a:gd name="connsiteY10" fmla="*/ 512743 h 2613346"/>
              <a:gd name="connsiteX11" fmla="*/ 0 w 1826025"/>
              <a:gd name="connsiteY11" fmla="*/ 275015 h 26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6025" h="2613346">
                <a:moveTo>
                  <a:pt x="0" y="275015"/>
                </a:moveTo>
                <a:cubicBezTo>
                  <a:pt x="0" y="213499"/>
                  <a:pt x="275421" y="0"/>
                  <a:pt x="336937" y="0"/>
                </a:cubicBezTo>
                <a:lnTo>
                  <a:pt x="1279181" y="651102"/>
                </a:lnTo>
                <a:cubicBezTo>
                  <a:pt x="1340697" y="651102"/>
                  <a:pt x="1465246" y="868582"/>
                  <a:pt x="1465246" y="930098"/>
                </a:cubicBezTo>
                <a:lnTo>
                  <a:pt x="1826025" y="2590846"/>
                </a:lnTo>
                <a:cubicBezTo>
                  <a:pt x="1826025" y="2652362"/>
                  <a:pt x="1613144" y="2568237"/>
                  <a:pt x="1551628" y="2568237"/>
                </a:cubicBezTo>
                <a:lnTo>
                  <a:pt x="1693287" y="2610815"/>
                </a:lnTo>
                <a:cubicBezTo>
                  <a:pt x="1631771" y="2610815"/>
                  <a:pt x="1609448" y="2416663"/>
                  <a:pt x="1609448" y="2355147"/>
                </a:cubicBezTo>
                <a:cubicBezTo>
                  <a:pt x="1584459" y="2207779"/>
                  <a:pt x="1589052" y="1940957"/>
                  <a:pt x="1513955" y="1596220"/>
                </a:cubicBezTo>
                <a:cubicBezTo>
                  <a:pt x="1429912" y="1383382"/>
                  <a:pt x="1222441" y="1326248"/>
                  <a:pt x="1060527" y="1132455"/>
                </a:cubicBezTo>
                <a:cubicBezTo>
                  <a:pt x="898613" y="938662"/>
                  <a:pt x="732124" y="708374"/>
                  <a:pt x="583534" y="512743"/>
                </a:cubicBezTo>
                <a:cubicBezTo>
                  <a:pt x="361087" y="271577"/>
                  <a:pt x="53483" y="416176"/>
                  <a:pt x="0" y="275015"/>
                </a:cubicBezTo>
                <a:close/>
              </a:path>
            </a:pathLst>
          </a:custGeom>
          <a:solidFill>
            <a:srgbClr val="00B0F0">
              <a:alpha val="58000"/>
            </a:srgbClr>
          </a:solidFill>
          <a:ln w="19050" cap="flat" cmpd="sng" algn="ctr">
            <a:solidFill>
              <a:srgbClr val="00B0F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
        <p:nvSpPr>
          <p:cNvPr id="11" name="Rounded Rectangle 11"/>
          <p:cNvSpPr/>
          <p:nvPr/>
        </p:nvSpPr>
        <p:spPr>
          <a:xfrm rot="17790002">
            <a:off x="4315221" y="2910533"/>
            <a:ext cx="1083526" cy="216191"/>
          </a:xfrm>
          <a:custGeom>
            <a:avLst/>
            <a:gdLst>
              <a:gd name="connsiteX0" fmla="*/ 0 w 2228992"/>
              <a:gd name="connsiteY0" fmla="*/ 32033 h 192192"/>
              <a:gd name="connsiteX1" fmla="*/ 32033 w 2228992"/>
              <a:gd name="connsiteY1" fmla="*/ 0 h 192192"/>
              <a:gd name="connsiteX2" fmla="*/ 2196959 w 2228992"/>
              <a:gd name="connsiteY2" fmla="*/ 0 h 192192"/>
              <a:gd name="connsiteX3" fmla="*/ 2228992 w 2228992"/>
              <a:gd name="connsiteY3" fmla="*/ 32033 h 192192"/>
              <a:gd name="connsiteX4" fmla="*/ 2228992 w 2228992"/>
              <a:gd name="connsiteY4" fmla="*/ 160159 h 192192"/>
              <a:gd name="connsiteX5" fmla="*/ 2196959 w 2228992"/>
              <a:gd name="connsiteY5" fmla="*/ 192192 h 192192"/>
              <a:gd name="connsiteX6" fmla="*/ 32033 w 2228992"/>
              <a:gd name="connsiteY6" fmla="*/ 192192 h 192192"/>
              <a:gd name="connsiteX7" fmla="*/ 0 w 2228992"/>
              <a:gd name="connsiteY7" fmla="*/ 160159 h 192192"/>
              <a:gd name="connsiteX8" fmla="*/ 0 w 2228992"/>
              <a:gd name="connsiteY8" fmla="*/ 32033 h 192192"/>
              <a:gd name="connsiteX0" fmla="*/ 0 w 2228992"/>
              <a:gd name="connsiteY0" fmla="*/ 32033 h 270803"/>
              <a:gd name="connsiteX1" fmla="*/ 32033 w 2228992"/>
              <a:gd name="connsiteY1" fmla="*/ 0 h 270803"/>
              <a:gd name="connsiteX2" fmla="*/ 2196959 w 2228992"/>
              <a:gd name="connsiteY2" fmla="*/ 0 h 270803"/>
              <a:gd name="connsiteX3" fmla="*/ 2228992 w 2228992"/>
              <a:gd name="connsiteY3" fmla="*/ 32033 h 270803"/>
              <a:gd name="connsiteX4" fmla="*/ 2228992 w 2228992"/>
              <a:gd name="connsiteY4" fmla="*/ 160159 h 270803"/>
              <a:gd name="connsiteX5" fmla="*/ 2170656 w 2228992"/>
              <a:gd name="connsiteY5" fmla="*/ 270803 h 270803"/>
              <a:gd name="connsiteX6" fmla="*/ 32033 w 2228992"/>
              <a:gd name="connsiteY6" fmla="*/ 192192 h 270803"/>
              <a:gd name="connsiteX7" fmla="*/ 0 w 2228992"/>
              <a:gd name="connsiteY7" fmla="*/ 160159 h 270803"/>
              <a:gd name="connsiteX8" fmla="*/ 0 w 2228992"/>
              <a:gd name="connsiteY8" fmla="*/ 32033 h 270803"/>
              <a:gd name="connsiteX0" fmla="*/ 0 w 2228992"/>
              <a:gd name="connsiteY0" fmla="*/ 32033 h 270803"/>
              <a:gd name="connsiteX1" fmla="*/ 32033 w 2228992"/>
              <a:gd name="connsiteY1" fmla="*/ 0 h 270803"/>
              <a:gd name="connsiteX2" fmla="*/ 2175916 w 2228992"/>
              <a:gd name="connsiteY2" fmla="*/ 62888 h 270803"/>
              <a:gd name="connsiteX3" fmla="*/ 2228992 w 2228992"/>
              <a:gd name="connsiteY3" fmla="*/ 32033 h 270803"/>
              <a:gd name="connsiteX4" fmla="*/ 2228992 w 2228992"/>
              <a:gd name="connsiteY4" fmla="*/ 160159 h 270803"/>
              <a:gd name="connsiteX5" fmla="*/ 2170656 w 2228992"/>
              <a:gd name="connsiteY5" fmla="*/ 270803 h 270803"/>
              <a:gd name="connsiteX6" fmla="*/ 32033 w 2228992"/>
              <a:gd name="connsiteY6" fmla="*/ 192192 h 270803"/>
              <a:gd name="connsiteX7" fmla="*/ 0 w 2228992"/>
              <a:gd name="connsiteY7" fmla="*/ 160159 h 270803"/>
              <a:gd name="connsiteX8" fmla="*/ 0 w 2228992"/>
              <a:gd name="connsiteY8" fmla="*/ 32033 h 270803"/>
              <a:gd name="connsiteX0" fmla="*/ 0 w 2228992"/>
              <a:gd name="connsiteY0" fmla="*/ 45497 h 284267"/>
              <a:gd name="connsiteX1" fmla="*/ 32033 w 2228992"/>
              <a:gd name="connsiteY1" fmla="*/ 13464 h 284267"/>
              <a:gd name="connsiteX2" fmla="*/ 2036183 w 2228992"/>
              <a:gd name="connsiteY2" fmla="*/ 2041 h 284267"/>
              <a:gd name="connsiteX3" fmla="*/ 2175916 w 2228992"/>
              <a:gd name="connsiteY3" fmla="*/ 76352 h 284267"/>
              <a:gd name="connsiteX4" fmla="*/ 2228992 w 2228992"/>
              <a:gd name="connsiteY4" fmla="*/ 45497 h 284267"/>
              <a:gd name="connsiteX5" fmla="*/ 2228992 w 2228992"/>
              <a:gd name="connsiteY5" fmla="*/ 173623 h 284267"/>
              <a:gd name="connsiteX6" fmla="*/ 2170656 w 2228992"/>
              <a:gd name="connsiteY6" fmla="*/ 284267 h 284267"/>
              <a:gd name="connsiteX7" fmla="*/ 32033 w 2228992"/>
              <a:gd name="connsiteY7" fmla="*/ 205656 h 284267"/>
              <a:gd name="connsiteX8" fmla="*/ 0 w 2228992"/>
              <a:gd name="connsiteY8" fmla="*/ 173623 h 284267"/>
              <a:gd name="connsiteX9" fmla="*/ 0 w 2228992"/>
              <a:gd name="connsiteY9" fmla="*/ 45497 h 284267"/>
              <a:gd name="connsiteX0" fmla="*/ 0 w 2228992"/>
              <a:gd name="connsiteY0" fmla="*/ 45497 h 284267"/>
              <a:gd name="connsiteX1" fmla="*/ 32033 w 2228992"/>
              <a:gd name="connsiteY1" fmla="*/ 13464 h 284267"/>
              <a:gd name="connsiteX2" fmla="*/ 2036183 w 2228992"/>
              <a:gd name="connsiteY2" fmla="*/ 2041 h 284267"/>
              <a:gd name="connsiteX3" fmla="*/ 2175916 w 2228992"/>
              <a:gd name="connsiteY3" fmla="*/ 76352 h 284267"/>
              <a:gd name="connsiteX4" fmla="*/ 2192257 w 2228992"/>
              <a:gd name="connsiteY4" fmla="*/ 76911 h 284267"/>
              <a:gd name="connsiteX5" fmla="*/ 2228992 w 2228992"/>
              <a:gd name="connsiteY5" fmla="*/ 173623 h 284267"/>
              <a:gd name="connsiteX6" fmla="*/ 2170656 w 2228992"/>
              <a:gd name="connsiteY6" fmla="*/ 284267 h 284267"/>
              <a:gd name="connsiteX7" fmla="*/ 32033 w 2228992"/>
              <a:gd name="connsiteY7" fmla="*/ 205656 h 284267"/>
              <a:gd name="connsiteX8" fmla="*/ 0 w 2228992"/>
              <a:gd name="connsiteY8" fmla="*/ 173623 h 284267"/>
              <a:gd name="connsiteX9" fmla="*/ 0 w 2228992"/>
              <a:gd name="connsiteY9" fmla="*/ 45497 h 2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992" h="284267">
                <a:moveTo>
                  <a:pt x="0" y="45497"/>
                </a:moveTo>
                <a:cubicBezTo>
                  <a:pt x="0" y="27806"/>
                  <a:pt x="14342" y="13464"/>
                  <a:pt x="32033" y="13464"/>
                </a:cubicBezTo>
                <a:cubicBezTo>
                  <a:pt x="715795" y="23655"/>
                  <a:pt x="1352421" y="-8150"/>
                  <a:pt x="2036183" y="2041"/>
                </a:cubicBezTo>
                <a:lnTo>
                  <a:pt x="2175916" y="76352"/>
                </a:lnTo>
                <a:cubicBezTo>
                  <a:pt x="2193607" y="76352"/>
                  <a:pt x="2192257" y="59220"/>
                  <a:pt x="2192257" y="76911"/>
                </a:cubicBezTo>
                <a:lnTo>
                  <a:pt x="2228992" y="173623"/>
                </a:lnTo>
                <a:cubicBezTo>
                  <a:pt x="2228992" y="191314"/>
                  <a:pt x="2188347" y="284267"/>
                  <a:pt x="2170656" y="284267"/>
                </a:cubicBezTo>
                <a:cubicBezTo>
                  <a:pt x="1449014" y="284267"/>
                  <a:pt x="753675" y="205656"/>
                  <a:pt x="32033" y="205656"/>
                </a:cubicBezTo>
                <a:cubicBezTo>
                  <a:pt x="14342" y="205656"/>
                  <a:pt x="0" y="191314"/>
                  <a:pt x="0" y="173623"/>
                </a:cubicBezTo>
                <a:lnTo>
                  <a:pt x="0" y="45497"/>
                </a:lnTo>
                <a:close/>
              </a:path>
            </a:pathLst>
          </a:custGeom>
          <a:solidFill>
            <a:srgbClr val="FFFF00">
              <a:alpha val="33000"/>
            </a:srgbClr>
          </a:solidFill>
          <a:ln w="19050" cap="flat" cmpd="sng" algn="ctr">
            <a:solidFill>
              <a:srgbClr val="FFFF00"/>
            </a:solidFill>
            <a:prstDash val="sysDash"/>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1800"/>
          </a:p>
        </p:txBody>
      </p:sp>
    </p:spTree>
    <p:extLst>
      <p:ext uri="{BB962C8B-B14F-4D97-AF65-F5344CB8AC3E}">
        <p14:creationId xmlns:p14="http://schemas.microsoft.com/office/powerpoint/2010/main" val="1827625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2303748" y="511195"/>
            <a:ext cx="6000750" cy="556714"/>
          </a:xfrm>
        </p:spPr>
        <p:txBody>
          <a:bodyPr/>
          <a:lstStyle/>
          <a:p>
            <a:pPr fontAlgn="auto">
              <a:spcAft>
                <a:spcPts val="0"/>
              </a:spcAft>
              <a:defRPr/>
            </a:pPr>
            <a:r>
              <a:rPr lang="en-US" dirty="0">
                <a:ea typeface="+mj-ea"/>
                <a:cs typeface="+mj-cs"/>
              </a:rPr>
              <a:t>What is Lyme disease? </a:t>
            </a:r>
            <a:endParaRPr lang="en-CA" dirty="0">
              <a:ea typeface="+mj-ea"/>
              <a:cs typeface="+mj-cs"/>
            </a:endParaRPr>
          </a:p>
        </p:txBody>
      </p:sp>
      <p:pic>
        <p:nvPicPr>
          <p:cNvPr id="15" name="Picture 6" descr="deer-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214345"/>
            <a:ext cx="1114425" cy="853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DClifecyc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726" y="1177127"/>
            <a:ext cx="3694274" cy="376816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F4718581-A31B-9F49-9DBB-22B99B20A46A}"/>
              </a:ext>
            </a:extLst>
          </p:cNvPr>
          <p:cNvSpPr>
            <a:spLocks noGrp="1"/>
          </p:cNvSpPr>
          <p:nvPr>
            <p:ph idx="1"/>
          </p:nvPr>
        </p:nvSpPr>
        <p:spPr>
          <a:xfrm>
            <a:off x="1523999" y="1447800"/>
            <a:ext cx="3793068" cy="2985617"/>
          </a:xfrm>
        </p:spPr>
        <p:txBody>
          <a:bodyPr>
            <a:normAutofit/>
          </a:bodyPr>
          <a:lstStyle/>
          <a:p>
            <a:pPr lvl="0"/>
            <a:r>
              <a:rPr lang="en-US" sz="1600" dirty="0">
                <a:solidFill>
                  <a:schemeClr val="tx1"/>
                </a:solidFill>
              </a:rPr>
              <a:t>Tick-borne bacterial disease with rodent intermediate hosts</a:t>
            </a:r>
          </a:p>
          <a:p>
            <a:pPr lvl="0"/>
            <a:r>
              <a:rPr lang="en-US" sz="1600" dirty="0">
                <a:solidFill>
                  <a:schemeClr val="tx1"/>
                </a:solidFill>
              </a:rPr>
              <a:t>Blacklegged ticks (aka deer ticks) have a two-year life cycle with four life stages </a:t>
            </a:r>
          </a:p>
          <a:p>
            <a:pPr lvl="0"/>
            <a:r>
              <a:rPr lang="en-US" sz="1600" dirty="0">
                <a:solidFill>
                  <a:schemeClr val="tx1"/>
                </a:solidFill>
              </a:rPr>
              <a:t>Highest risk of human infection in late spring and summer months when nymphs are most active</a:t>
            </a:r>
          </a:p>
        </p:txBody>
      </p:sp>
    </p:spTree>
    <p:extLst>
      <p:ext uri="{BB962C8B-B14F-4D97-AF65-F5344CB8AC3E}">
        <p14:creationId xmlns:p14="http://schemas.microsoft.com/office/powerpoint/2010/main" val="541376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745" y="620074"/>
            <a:ext cx="4521556" cy="682024"/>
          </a:xfrm>
        </p:spPr>
        <p:txBody>
          <a:bodyPr vert="horz" wrap="square" lIns="68580" tIns="34290" rIns="68580" bIns="34290" numCol="1" rtlCol="0" anchor="t" anchorCtr="0" compatLnSpc="1">
            <a:prstTxWarp prst="textNoShape">
              <a:avLst/>
            </a:prstTxWarp>
            <a:normAutofit/>
          </a:bodyPr>
          <a:lstStyle/>
          <a:p>
            <a:r>
              <a:rPr lang="en-US" sz="2400" dirty="0"/>
              <a:t>What are blacklegged ticks?</a:t>
            </a:r>
          </a:p>
        </p:txBody>
      </p:sp>
      <p:sp>
        <p:nvSpPr>
          <p:cNvPr id="4" name="Content Placeholder 3"/>
          <p:cNvSpPr>
            <a:spLocks noGrp="1"/>
          </p:cNvSpPr>
          <p:nvPr>
            <p:ph sz="half" idx="1"/>
          </p:nvPr>
        </p:nvSpPr>
        <p:spPr>
          <a:xfrm>
            <a:off x="1917745" y="1524000"/>
            <a:ext cx="4396428" cy="2740911"/>
          </a:xfrm>
        </p:spPr>
        <p:txBody>
          <a:bodyPr vert="horz" wrap="square" lIns="68580" tIns="34290" rIns="68580" bIns="34290" numCol="1" rtlCol="0" anchor="t" anchorCtr="0" compatLnSpc="1">
            <a:prstTxWarp prst="textNoShape">
              <a:avLst/>
            </a:prstTxWarp>
            <a:noAutofit/>
          </a:bodyPr>
          <a:lstStyle/>
          <a:p>
            <a:r>
              <a:rPr lang="en-US" sz="1600" dirty="0">
                <a:solidFill>
                  <a:schemeClr val="tx1"/>
                </a:solidFill>
              </a:rPr>
              <a:t>Mainly found in deciduous forests</a:t>
            </a:r>
          </a:p>
          <a:p>
            <a:r>
              <a:rPr lang="en-US" sz="1600" dirty="0">
                <a:solidFill>
                  <a:schemeClr val="tx1"/>
                </a:solidFill>
              </a:rPr>
              <a:t>Mainly found in areas with white-tailed deer</a:t>
            </a:r>
          </a:p>
          <a:p>
            <a:r>
              <a:rPr lang="en-US" sz="1600" dirty="0">
                <a:solidFill>
                  <a:schemeClr val="tx1"/>
                </a:solidFill>
              </a:rPr>
              <a:t>Cannot fly or jump</a:t>
            </a:r>
          </a:p>
          <a:p>
            <a:r>
              <a:rPr lang="en-US" sz="1600" dirty="0">
                <a:solidFill>
                  <a:schemeClr val="tx1"/>
                </a:solidFill>
              </a:rPr>
              <a:t>Ticks ‘quest’ on the tips of branches of low-growing shrubs or grasses and attach to hosts that brush by</a:t>
            </a:r>
          </a:p>
        </p:txBody>
      </p:sp>
      <p:pic>
        <p:nvPicPr>
          <p:cNvPr id="10" name="Picture 2" descr="image showing various sizes of ticks"/>
          <p:cNvPicPr>
            <a:picLocks noChangeAspect="1" noChangeArrowheads="1"/>
          </p:cNvPicPr>
          <p:nvPr/>
        </p:nvPicPr>
        <p:blipFill rotWithShape="1">
          <a:blip r:embed="rId3">
            <a:extLst>
              <a:ext uri="{28A0092B-C50C-407E-A947-70E740481C1C}">
                <a14:useLocalDpi xmlns:a14="http://schemas.microsoft.com/office/drawing/2010/main" val="0"/>
              </a:ext>
            </a:extLst>
          </a:blip>
          <a:srcRect t="1132" r="-4" b="1680"/>
          <a:stretch/>
        </p:blipFill>
        <p:spPr bwMode="auto">
          <a:xfrm>
            <a:off x="6781514" y="316852"/>
            <a:ext cx="2119763" cy="1970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377" r="21633" b="3"/>
          <a:stretch/>
        </p:blipFill>
        <p:spPr>
          <a:xfrm>
            <a:off x="6781515" y="2294419"/>
            <a:ext cx="2119763" cy="197049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781515" y="4250760"/>
            <a:ext cx="2119763" cy="197049"/>
          </a:xfrm>
          <a:prstGeom prst="rect">
            <a:avLst/>
          </a:prstGeom>
          <a:solidFill>
            <a:srgbClr val="000000">
              <a:alpha val="50000"/>
            </a:srgbClr>
          </a:solidFill>
          <a:ln>
            <a:noFill/>
          </a:ln>
        </p:spPr>
        <p:txBody>
          <a:bodyPr wrap="square" rtlCol="0">
            <a:noAutofit/>
          </a:bodyPr>
          <a:lstStyle/>
          <a:p>
            <a:pPr algn="ctr">
              <a:spcAft>
                <a:spcPts val="450"/>
              </a:spcAft>
            </a:pPr>
            <a:r>
              <a:rPr lang="en-CA" sz="975" dirty="0">
                <a:solidFill>
                  <a:srgbClr val="FFFFFF"/>
                </a:solidFill>
                <a:latin typeface="+mn-lt"/>
              </a:rPr>
              <a:t>PHAC 2018</a:t>
            </a:r>
          </a:p>
        </p:txBody>
      </p:sp>
    </p:spTree>
    <p:extLst>
      <p:ext uri="{BB962C8B-B14F-4D97-AF65-F5344CB8AC3E}">
        <p14:creationId xmlns:p14="http://schemas.microsoft.com/office/powerpoint/2010/main" val="2925570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735" y="464808"/>
            <a:ext cx="4941899" cy="960668"/>
          </a:xfrm>
        </p:spPr>
        <p:txBody>
          <a:bodyPr/>
          <a:lstStyle/>
          <a:p>
            <a:r>
              <a:rPr lang="en-US" dirty="0"/>
              <a:t>What is Lyme disease?</a:t>
            </a:r>
          </a:p>
        </p:txBody>
      </p:sp>
      <p:sp>
        <p:nvSpPr>
          <p:cNvPr id="3" name="Content Placeholder 2"/>
          <p:cNvSpPr>
            <a:spLocks noGrp="1"/>
          </p:cNvSpPr>
          <p:nvPr>
            <p:ph idx="1"/>
          </p:nvPr>
        </p:nvSpPr>
        <p:spPr>
          <a:xfrm>
            <a:off x="4218821" y="1332472"/>
            <a:ext cx="3683824" cy="3137295"/>
          </a:xfrm>
        </p:spPr>
        <p:txBody>
          <a:bodyPr>
            <a:normAutofit fontScale="92500" lnSpcReduction="10000"/>
          </a:bodyPr>
          <a:lstStyle/>
          <a:p>
            <a:r>
              <a:rPr lang="en-US" sz="1600" dirty="0">
                <a:solidFill>
                  <a:schemeClr val="tx1"/>
                </a:solidFill>
              </a:rPr>
              <a:t>People can be infected if they are bitten by a tick infected with </a:t>
            </a:r>
            <a:r>
              <a:rPr lang="en-US" sz="1600" i="1" dirty="0">
                <a:solidFill>
                  <a:schemeClr val="tx1"/>
                </a:solidFill>
              </a:rPr>
              <a:t>Borrelia burgdorferi</a:t>
            </a:r>
            <a:endParaRPr lang="en-US" sz="1600" dirty="0">
              <a:solidFill>
                <a:schemeClr val="tx1"/>
              </a:solidFill>
            </a:endParaRPr>
          </a:p>
          <a:p>
            <a:r>
              <a:rPr lang="en-US" sz="1600" dirty="0">
                <a:solidFill>
                  <a:schemeClr val="tx1"/>
                </a:solidFill>
              </a:rPr>
              <a:t>Risk of infection following tick bite relates to how long tick has been attached (negligible risk if &lt;24 hours)</a:t>
            </a:r>
          </a:p>
          <a:p>
            <a:r>
              <a:rPr lang="en-US" sz="1600" dirty="0">
                <a:solidFill>
                  <a:schemeClr val="tx1"/>
                </a:solidFill>
              </a:rPr>
              <a:t>Early symptoms can include fever, malaise, bull’s eye rash</a:t>
            </a:r>
          </a:p>
          <a:p>
            <a:r>
              <a:rPr lang="en-US" sz="1600" dirty="0">
                <a:solidFill>
                  <a:schemeClr val="tx1"/>
                </a:solidFill>
              </a:rPr>
              <a:t>If left untreated can cause neurological, arthritic and cardiac symptoms</a:t>
            </a:r>
          </a:p>
          <a:p>
            <a:endParaRPr lang="en-US" dirty="0"/>
          </a:p>
        </p:txBody>
      </p:sp>
      <p:pic>
        <p:nvPicPr>
          <p:cNvPr id="5" name="Picture 4"/>
          <p:cNvPicPr>
            <a:picLocks noChangeAspect="1"/>
          </p:cNvPicPr>
          <p:nvPr/>
        </p:nvPicPr>
        <p:blipFill>
          <a:blip r:embed="rId3"/>
          <a:stretch>
            <a:fillRect/>
          </a:stretch>
        </p:blipFill>
        <p:spPr>
          <a:xfrm>
            <a:off x="840752" y="1849621"/>
            <a:ext cx="2534672" cy="171172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44353" y="1332472"/>
            <a:ext cx="3481724" cy="507831"/>
          </a:xfrm>
          <a:prstGeom prst="rect">
            <a:avLst/>
          </a:prstGeom>
          <a:noFill/>
        </p:spPr>
        <p:txBody>
          <a:bodyPr wrap="square" rtlCol="0">
            <a:spAutoFit/>
          </a:bodyPr>
          <a:lstStyle/>
          <a:p>
            <a:r>
              <a:rPr lang="en-CA" sz="1350" dirty="0">
                <a:latin typeface="+mn-lt"/>
              </a:rPr>
              <a:t>Bull’s eye rash occurs in about 70% of cases but may go unnoticed</a:t>
            </a:r>
          </a:p>
        </p:txBody>
      </p:sp>
      <p:pic>
        <p:nvPicPr>
          <p:cNvPr id="9" name="Picture 6" descr="deer-tick">
            <a:extLst>
              <a:ext uri="{FF2B5EF4-FFF2-40B4-BE49-F238E27FC236}">
                <a16:creationId xmlns:a16="http://schemas.microsoft.com/office/drawing/2014/main" id="{440FA57C-17DA-4D86-874D-3AFEA6D50F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9" r="-4" b="4139"/>
          <a:stretch/>
        </p:blipFill>
        <p:spPr bwMode="auto">
          <a:xfrm>
            <a:off x="7764936" y="217248"/>
            <a:ext cx="1176934" cy="1094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401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123" y="468082"/>
            <a:ext cx="5723943" cy="960668"/>
          </a:xfrm>
        </p:spPr>
        <p:txBody>
          <a:bodyPr>
            <a:normAutofit/>
          </a:bodyPr>
          <a:lstStyle/>
          <a:p>
            <a:pPr>
              <a:lnSpc>
                <a:spcPct val="90000"/>
              </a:lnSpc>
            </a:pPr>
            <a:r>
              <a:rPr lang="en-US" sz="2100" dirty="0"/>
              <a:t>Why is Lyme disease emerging in Ottawa?</a:t>
            </a:r>
          </a:p>
        </p:txBody>
      </p:sp>
      <p:sp>
        <p:nvSpPr>
          <p:cNvPr id="3" name="Content Placeholder 2"/>
          <p:cNvSpPr>
            <a:spLocks noGrp="1"/>
          </p:cNvSpPr>
          <p:nvPr>
            <p:ph idx="1"/>
          </p:nvPr>
        </p:nvSpPr>
        <p:spPr>
          <a:xfrm>
            <a:off x="4394199" y="1126067"/>
            <a:ext cx="3570403" cy="3153898"/>
          </a:xfrm>
        </p:spPr>
        <p:txBody>
          <a:bodyPr>
            <a:normAutofit/>
          </a:bodyPr>
          <a:lstStyle/>
          <a:p>
            <a:r>
              <a:rPr lang="en-US" sz="1600" dirty="0">
                <a:solidFill>
                  <a:schemeClr val="tx1"/>
                </a:solidFill>
              </a:rPr>
              <a:t>Warming temperatures permit expansion of tick vector geographic range into parts of Canada</a:t>
            </a:r>
          </a:p>
          <a:p>
            <a:r>
              <a:rPr lang="en-US" sz="1600" dirty="0">
                <a:solidFill>
                  <a:schemeClr val="tx1"/>
                </a:solidFill>
              </a:rPr>
              <a:t>Northward transport of ticks by migratory birds </a:t>
            </a:r>
          </a:p>
          <a:p>
            <a:r>
              <a:rPr lang="en-US" sz="1600" dirty="0">
                <a:solidFill>
                  <a:schemeClr val="tx1"/>
                </a:solidFill>
              </a:rPr>
              <a:t>Expanding range of white-footed mouse and white-tailed deer </a:t>
            </a:r>
          </a:p>
          <a:p>
            <a:r>
              <a:rPr lang="en-US" sz="1600" dirty="0">
                <a:solidFill>
                  <a:schemeClr val="tx1"/>
                </a:solidFill>
              </a:rPr>
              <a:t>Habitat fragmentation and biodiversity loss</a:t>
            </a:r>
          </a:p>
        </p:txBody>
      </p:sp>
      <p:pic>
        <p:nvPicPr>
          <p:cNvPr id="4" name="Picture 6" descr="deer-tick"/>
          <p:cNvPicPr>
            <a:picLocks noChangeAspect="1" noChangeArrowheads="1"/>
          </p:cNvPicPr>
          <p:nvPr/>
        </p:nvPicPr>
        <p:blipFill rotWithShape="1">
          <a:blip r:embed="rId3">
            <a:extLst>
              <a:ext uri="{28A0092B-C50C-407E-A947-70E740481C1C}">
                <a14:useLocalDpi xmlns:a14="http://schemas.microsoft.com/office/drawing/2010/main" val="0"/>
              </a:ext>
            </a:extLst>
          </a:blip>
          <a:srcRect t="1279" r="-4" b="4139"/>
          <a:stretch/>
        </p:blipFill>
        <p:spPr bwMode="auto">
          <a:xfrm>
            <a:off x="7865171" y="160459"/>
            <a:ext cx="1176934" cy="1094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Clgmap-blacklegged_tick.jpg"/>
          <p:cNvPicPr>
            <a:picLocks noChangeAspect="1"/>
          </p:cNvPicPr>
          <p:nvPr/>
        </p:nvPicPr>
        <p:blipFill rotWithShape="1">
          <a:blip r:embed="rId4">
            <a:extLst>
              <a:ext uri="{28A0092B-C50C-407E-A947-70E740481C1C}">
                <a14:useLocalDpi xmlns:a14="http://schemas.microsoft.com/office/drawing/2010/main" val="0"/>
              </a:ext>
            </a:extLst>
          </a:blip>
          <a:srcRect l="34916" r="3" b="3"/>
          <a:stretch/>
        </p:blipFill>
        <p:spPr>
          <a:xfrm>
            <a:off x="501586" y="973578"/>
            <a:ext cx="3816413" cy="354766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75450" y="4275843"/>
            <a:ext cx="3848949" cy="253916"/>
          </a:xfrm>
          <a:prstGeom prst="rect">
            <a:avLst/>
          </a:prstGeom>
          <a:noFill/>
        </p:spPr>
        <p:txBody>
          <a:bodyPr wrap="square" rtlCol="0">
            <a:spAutoFit/>
          </a:bodyPr>
          <a:lstStyle/>
          <a:p>
            <a:pPr>
              <a:spcAft>
                <a:spcPts val="450"/>
              </a:spcAft>
            </a:pPr>
            <a:r>
              <a:rPr lang="en-CA" sz="1050" dirty="0">
                <a:latin typeface="+mn-lt"/>
              </a:rPr>
              <a:t>Distribution of blacklegged ticks in the US (CDC)</a:t>
            </a:r>
          </a:p>
        </p:txBody>
      </p:sp>
    </p:spTree>
    <p:extLst>
      <p:ext uri="{BB962C8B-B14F-4D97-AF65-F5344CB8AC3E}">
        <p14:creationId xmlns:p14="http://schemas.microsoft.com/office/powerpoint/2010/main" val="2096301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212" y="1206661"/>
            <a:ext cx="1780537" cy="648072"/>
          </a:xfrm>
        </p:spPr>
        <p:txBody>
          <a:bodyPr>
            <a:normAutofit fontScale="90000"/>
          </a:bodyPr>
          <a:lstStyle/>
          <a:p>
            <a:r>
              <a:rPr lang="en-US" dirty="0"/>
              <a:t>Where does Lyme disease risk occur? </a:t>
            </a:r>
          </a:p>
        </p:txBody>
      </p:sp>
      <p:pic>
        <p:nvPicPr>
          <p:cNvPr id="4" name="Picture 3">
            <a:extLst>
              <a:ext uri="{FF2B5EF4-FFF2-40B4-BE49-F238E27FC236}">
                <a16:creationId xmlns:a16="http://schemas.microsoft.com/office/drawing/2014/main" id="{62C58DA5-D63E-3B4D-80DD-E256D775A624}"/>
              </a:ext>
            </a:extLst>
          </p:cNvPr>
          <p:cNvPicPr>
            <a:picLocks noChangeAspect="1"/>
          </p:cNvPicPr>
          <p:nvPr/>
        </p:nvPicPr>
        <p:blipFill>
          <a:blip r:embed="rId3"/>
          <a:stretch>
            <a:fillRect/>
          </a:stretch>
        </p:blipFill>
        <p:spPr>
          <a:xfrm>
            <a:off x="3130788" y="196008"/>
            <a:ext cx="6013212" cy="4673743"/>
          </a:xfrm>
          <a:prstGeom prst="rect">
            <a:avLst/>
          </a:prstGeom>
        </p:spPr>
      </p:pic>
      <p:sp>
        <p:nvSpPr>
          <p:cNvPr id="5" name="TextBox 4"/>
          <p:cNvSpPr txBox="1"/>
          <p:nvPr/>
        </p:nvSpPr>
        <p:spPr>
          <a:xfrm>
            <a:off x="4909654" y="4904749"/>
            <a:ext cx="2093843" cy="261610"/>
          </a:xfrm>
          <a:prstGeom prst="rect">
            <a:avLst/>
          </a:prstGeom>
          <a:noFill/>
        </p:spPr>
        <p:txBody>
          <a:bodyPr wrap="none" rtlCol="0">
            <a:spAutoFit/>
          </a:bodyPr>
          <a:lstStyle/>
          <a:p>
            <a:r>
              <a:rPr lang="en-US" sz="1100" dirty="0">
                <a:latin typeface="+mn-lt"/>
              </a:rPr>
              <a:t>Public Health Ontario (2021)</a:t>
            </a:r>
          </a:p>
        </p:txBody>
      </p:sp>
    </p:spTree>
    <p:extLst>
      <p:ext uri="{BB962C8B-B14F-4D97-AF65-F5344CB8AC3E}">
        <p14:creationId xmlns:p14="http://schemas.microsoft.com/office/powerpoint/2010/main" val="448787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210" y="378759"/>
            <a:ext cx="7009457" cy="960668"/>
          </a:xfrm>
        </p:spPr>
        <p:txBody>
          <a:bodyPr/>
          <a:lstStyle/>
          <a:p>
            <a:r>
              <a:rPr lang="en-CA" dirty="0">
                <a:ea typeface="Sorts Mill Goudy"/>
                <a:cs typeface="Sorts Mill Goudy"/>
                <a:sym typeface="Sorts Mill Goudy"/>
              </a:rPr>
              <a:t>Why are we doing research in Ottawa?</a:t>
            </a:r>
            <a:endParaRPr lang="en-CA" dirty="0"/>
          </a:p>
        </p:txBody>
      </p:sp>
      <p:graphicFrame>
        <p:nvGraphicFramePr>
          <p:cNvPr id="4" name="Chart 3"/>
          <p:cNvGraphicFramePr>
            <a:graphicFrameLocks/>
          </p:cNvGraphicFramePr>
          <p:nvPr/>
        </p:nvGraphicFramePr>
        <p:xfrm>
          <a:off x="1439652" y="1008058"/>
          <a:ext cx="6561348" cy="312216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978039" y="4468250"/>
            <a:ext cx="5942333" cy="461665"/>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 reflects exposure within and outside the City of Ottawa</a:t>
            </a:r>
          </a:p>
          <a:p>
            <a:r>
              <a:rPr lang="en-CA" sz="1200" dirty="0">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2019 Cases (Q1, Q2 and Q3)</a:t>
            </a:r>
            <a:endParaRPr lang="en-CA" sz="1200" dirty="0">
              <a:latin typeface="Arial" panose="020B0604020202020204" pitchFamily="34" charset="0"/>
              <a:cs typeface="Arial" panose="020B0604020202020204" pitchFamily="34" charset="0"/>
            </a:endParaRPr>
          </a:p>
        </p:txBody>
      </p:sp>
      <p:sp>
        <p:nvSpPr>
          <p:cNvPr id="5" name="TextBox 4"/>
          <p:cNvSpPr txBox="1"/>
          <p:nvPr/>
        </p:nvSpPr>
        <p:spPr>
          <a:xfrm>
            <a:off x="1591246" y="4929915"/>
            <a:ext cx="5621442" cy="213585"/>
          </a:xfrm>
          <a:prstGeom prst="rect">
            <a:avLst/>
          </a:prstGeom>
          <a:noFill/>
        </p:spPr>
        <p:txBody>
          <a:bodyPr wrap="square" rtlCol="0">
            <a:spAutoFit/>
          </a:bodyPr>
          <a:lstStyle/>
          <a:p>
            <a:r>
              <a:rPr lang="en-CA" sz="750" dirty="0"/>
              <a:t>Data source: http://www.ottawapublichealth.ca/en/reports-research-and-statistics/infectious-diseases.aspx#cases</a:t>
            </a:r>
            <a:r>
              <a:rPr lang="en-CA" sz="788" dirty="0"/>
              <a:t> </a:t>
            </a:r>
          </a:p>
        </p:txBody>
      </p:sp>
      <p:graphicFrame>
        <p:nvGraphicFramePr>
          <p:cNvPr id="13" name="Chart 12">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2134663237"/>
              </p:ext>
            </p:extLst>
          </p:nvPr>
        </p:nvGraphicFramePr>
        <p:xfrm>
          <a:off x="594985" y="956964"/>
          <a:ext cx="6942666" cy="33436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8442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34B435-DC53-462B-8581-717D26A634C4}"/>
              </a:ext>
            </a:extLst>
          </p:cNvPr>
          <p:cNvSpPr txBox="1">
            <a:spLocks/>
          </p:cNvSpPr>
          <p:nvPr/>
        </p:nvSpPr>
        <p:spPr>
          <a:xfrm>
            <a:off x="1435143" y="2752825"/>
            <a:ext cx="2405337" cy="1418123"/>
          </a:xfrm>
          <a:prstGeom prst="rect">
            <a:avLst/>
          </a:prstGeom>
        </p:spPr>
        <p:txBody>
          <a:bodyPr vert="horz" lIns="68580" tIns="34290" rIns="68580" bIns="34290" rtlCol="0" anchor="t">
            <a:normAutofit fontScale="92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450"/>
              </a:spcAft>
            </a:pPr>
            <a:r>
              <a:rPr lang="en-US" sz="2000" dirty="0">
                <a:solidFill>
                  <a:schemeClr val="tx1"/>
                </a:solidFill>
              </a:rPr>
              <a:t>“Best practices for urban planning in the context of climate change and emerging tick-borne diseases”</a:t>
            </a:r>
          </a:p>
          <a:p>
            <a:pPr>
              <a:lnSpc>
                <a:spcPct val="90000"/>
              </a:lnSpc>
              <a:spcAft>
                <a:spcPts val="450"/>
              </a:spcAft>
            </a:pPr>
            <a:endParaRPr lang="en-US" sz="1875" b="1" dirty="0"/>
          </a:p>
        </p:txBody>
      </p:sp>
      <p:sp>
        <p:nvSpPr>
          <p:cNvPr id="9" name="Title 1">
            <a:extLst>
              <a:ext uri="{FF2B5EF4-FFF2-40B4-BE49-F238E27FC236}">
                <a16:creationId xmlns:a16="http://schemas.microsoft.com/office/drawing/2014/main" id="{F3FF8A3E-C707-4018-8F47-F2E73B3890FA}"/>
              </a:ext>
            </a:extLst>
          </p:cNvPr>
          <p:cNvSpPr txBox="1">
            <a:spLocks/>
          </p:cNvSpPr>
          <p:nvPr/>
        </p:nvSpPr>
        <p:spPr>
          <a:xfrm>
            <a:off x="4113208" y="735546"/>
            <a:ext cx="4598992" cy="3638513"/>
          </a:xfrm>
          <a:prstGeom prst="rect">
            <a:avLst/>
          </a:prstGeom>
        </p:spPr>
        <p:txBody>
          <a:bodyPr vert="horz" lIns="68580" tIns="34290" rIns="68580" bIns="34290" rtlCol="0">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750"/>
              </a:spcBef>
              <a:buClr>
                <a:schemeClr val="accent1"/>
              </a:buClr>
              <a:buFont typeface="Wingdings 3" charset="2"/>
              <a:buChar char=""/>
            </a:pPr>
            <a:r>
              <a:rPr lang="en-US" sz="1600" dirty="0">
                <a:solidFill>
                  <a:schemeClr val="tx1"/>
                </a:solidFill>
                <a:latin typeface="+mn-lt"/>
                <a:ea typeface="+mn-ea"/>
                <a:cs typeface="+mn-cs"/>
              </a:rPr>
              <a:t> </a:t>
            </a:r>
            <a:r>
              <a:rPr lang="en-US" sz="1600" dirty="0" err="1">
                <a:solidFill>
                  <a:schemeClr val="tx1"/>
                </a:solidFill>
                <a:latin typeface="+mn-lt"/>
                <a:ea typeface="+mn-ea"/>
                <a:cs typeface="+mn-cs"/>
              </a:rPr>
              <a:t>UPTick</a:t>
            </a:r>
            <a:r>
              <a:rPr lang="en-US" sz="1600" dirty="0">
                <a:solidFill>
                  <a:schemeClr val="tx1"/>
                </a:solidFill>
                <a:latin typeface="+mn-lt"/>
                <a:ea typeface="+mn-ea"/>
                <a:cs typeface="+mn-cs"/>
              </a:rPr>
              <a:t> project is a three-year study to enhance our understanding of how urban changes affect human risk from Lyme and other tick-borne diseases.</a:t>
            </a:r>
          </a:p>
          <a:p>
            <a:pPr>
              <a:lnSpc>
                <a:spcPct val="90000"/>
              </a:lnSpc>
              <a:spcBef>
                <a:spcPts val="750"/>
              </a:spcBef>
              <a:buClr>
                <a:schemeClr val="accent1"/>
              </a:buClr>
              <a:buFont typeface="Wingdings 3" charset="2"/>
              <a:buChar char=""/>
            </a:pPr>
            <a:r>
              <a:rPr lang="en-US" sz="1600" b="1" dirty="0">
                <a:solidFill>
                  <a:schemeClr val="tx1"/>
                </a:solidFill>
                <a:latin typeface="+mn-lt"/>
                <a:ea typeface="+mn-ea"/>
                <a:cs typeface="+mn-cs"/>
              </a:rPr>
              <a:t> </a:t>
            </a:r>
            <a:r>
              <a:rPr lang="en-US" sz="1600" dirty="0">
                <a:solidFill>
                  <a:schemeClr val="tx1"/>
                </a:solidFill>
                <a:latin typeface="+mn-lt"/>
                <a:ea typeface="+mn-ea"/>
                <a:cs typeface="+mn-cs"/>
              </a:rPr>
              <a:t>The aim is to monitor ticks and tick-borne pathogens in peri-urban settings to better understand the drivers of human risk for tick-borne diseases, and inform mitigation strategies.</a:t>
            </a:r>
          </a:p>
          <a:p>
            <a:pPr>
              <a:lnSpc>
                <a:spcPct val="90000"/>
              </a:lnSpc>
              <a:spcBef>
                <a:spcPts val="750"/>
              </a:spcBef>
              <a:buClr>
                <a:schemeClr val="accent1"/>
              </a:buClr>
              <a:buFont typeface="Wingdings 3" charset="2"/>
              <a:buChar char=""/>
            </a:pPr>
            <a:r>
              <a:rPr lang="en-US" sz="1600" dirty="0">
                <a:solidFill>
                  <a:schemeClr val="tx1"/>
                </a:solidFill>
                <a:latin typeface="+mn-lt"/>
                <a:ea typeface="+mn-ea"/>
                <a:cs typeface="+mn-cs"/>
              </a:rPr>
              <a:t> Funding support from the Public Health Agency of Canada (PHAC) Infectious Disease and Climate Change Fund (IDCCF), 2019-2022</a:t>
            </a:r>
            <a:br>
              <a:rPr lang="en-US" sz="1600" dirty="0">
                <a:solidFill>
                  <a:schemeClr val="tx1"/>
                </a:solidFill>
                <a:latin typeface="+mn-lt"/>
                <a:ea typeface="+mn-ea"/>
                <a:cs typeface="+mn-cs"/>
              </a:rPr>
            </a:br>
            <a:br>
              <a:rPr lang="en-US" sz="1600" dirty="0">
                <a:solidFill>
                  <a:schemeClr val="tx1"/>
                </a:solidFill>
                <a:latin typeface="+mn-lt"/>
                <a:ea typeface="+mn-ea"/>
                <a:cs typeface="+mn-cs"/>
              </a:rPr>
            </a:br>
            <a:r>
              <a:rPr lang="en-US" sz="1500" b="1" dirty="0">
                <a:solidFill>
                  <a:schemeClr val="tx1"/>
                </a:solidFill>
                <a:latin typeface="+mn-lt"/>
                <a:ea typeface="+mn-ea"/>
                <a:cs typeface="+mn-cs"/>
              </a:rPr>
              <a:t> </a:t>
            </a:r>
          </a:p>
        </p:txBody>
      </p:sp>
      <p:pic>
        <p:nvPicPr>
          <p:cNvPr id="10" name="Graphic 9">
            <a:extLst>
              <a:ext uri="{FF2B5EF4-FFF2-40B4-BE49-F238E27FC236}">
                <a16:creationId xmlns:a16="http://schemas.microsoft.com/office/drawing/2014/main" id="{EA2A835A-C822-9E44-B9EF-89A45A9252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2415" y="638365"/>
            <a:ext cx="1839780" cy="1916437"/>
          </a:xfrm>
          <a:prstGeom prst="rect">
            <a:avLst/>
          </a:prstGeom>
        </p:spPr>
      </p:pic>
    </p:spTree>
    <p:extLst>
      <p:ext uri="{BB962C8B-B14F-4D97-AF65-F5344CB8AC3E}">
        <p14:creationId xmlns:p14="http://schemas.microsoft.com/office/powerpoint/2010/main" val="85971724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{B9134DA0-3BEF-C246-A4DD-A3E32EA39EAC}tf10001069</Template>
  <TotalTime>3849</TotalTime>
  <Words>4111</Words>
  <Application>Microsoft Macintosh PowerPoint</Application>
  <PresentationFormat>On-screen Show (16:9)</PresentationFormat>
  <Paragraphs>271</Paragraphs>
  <Slides>28</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ＭＳ Ｐゴシック</vt:lpstr>
      <vt:lpstr>Arial</vt:lpstr>
      <vt:lpstr>Arial;</vt:lpstr>
      <vt:lpstr>Calibri</vt:lpstr>
      <vt:lpstr>Century Gothic</vt:lpstr>
      <vt:lpstr>Sorts Mill Goudy</vt:lpstr>
      <vt:lpstr>Times</vt:lpstr>
      <vt:lpstr>Times New Roman</vt:lpstr>
      <vt:lpstr>Verdana</vt:lpstr>
      <vt:lpstr>Wingdings 3</vt:lpstr>
      <vt:lpstr>Wisp</vt:lpstr>
      <vt:lpstr>PowerPoint Presentation</vt:lpstr>
      <vt:lpstr>Outline</vt:lpstr>
      <vt:lpstr>What is Lyme disease? </vt:lpstr>
      <vt:lpstr>What are blacklegged ticks?</vt:lpstr>
      <vt:lpstr>What is Lyme disease?</vt:lpstr>
      <vt:lpstr>Why is Lyme disease emerging in Ottawa?</vt:lpstr>
      <vt:lpstr>Where does Lyme disease risk occur? </vt:lpstr>
      <vt:lpstr>Why are we doing research in Ottawa?</vt:lpstr>
      <vt:lpstr>PowerPoint Presentation</vt:lpstr>
      <vt:lpstr>Study area</vt:lpstr>
      <vt:lpstr>PowerPoint Presentation</vt:lpstr>
      <vt:lpstr>PowerPoint Presentation</vt:lpstr>
      <vt:lpstr>Lab activities</vt:lpstr>
      <vt:lpstr>Preliminary Results</vt:lpstr>
      <vt:lpstr>Mean number of blacklegged ticks collected per month in each neighborhood</vt:lpstr>
      <vt:lpstr>Results of field activities</vt:lpstr>
      <vt:lpstr>Results of field and lab activities</vt:lpstr>
      <vt:lpstr>Results of field and lab activities</vt:lpstr>
      <vt:lpstr>Results of field and lab activities</vt:lpstr>
      <vt:lpstr>Summary of Preliminary Results</vt:lpstr>
      <vt:lpstr>How can you prevent a tick bite?</vt:lpstr>
      <vt:lpstr>How can you reduce ticks around your home?</vt:lpstr>
      <vt:lpstr>Acknowledgements</vt:lpstr>
      <vt:lpstr>PowerPoint Presentation</vt:lpstr>
      <vt:lpstr>PowerPoint Presentation</vt:lpstr>
      <vt:lpstr>PowerPoint Presentation</vt:lpstr>
      <vt:lpstr>PowerPoint Presentation</vt:lpstr>
      <vt:lpstr>PowerPoint Presentation</vt:lpstr>
    </vt:vector>
  </TitlesOfParts>
  <Company>University of Ottawa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France Surprenant-Kyte</dc:creator>
  <cp:lastModifiedBy>Manisha Kulkarni</cp:lastModifiedBy>
  <cp:revision>171</cp:revision>
  <cp:lastPrinted>2013-11-28T21:12:25Z</cp:lastPrinted>
  <dcterms:created xsi:type="dcterms:W3CDTF">2010-02-26T18:49:55Z</dcterms:created>
  <dcterms:modified xsi:type="dcterms:W3CDTF">2021-05-02T19:10:35Z</dcterms:modified>
</cp:coreProperties>
</file>